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99" r:id="rId3"/>
    <p:sldId id="344" r:id="rId4"/>
    <p:sldId id="365" r:id="rId5"/>
    <p:sldId id="362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63" r:id="rId15"/>
    <p:sldId id="353" r:id="rId16"/>
    <p:sldId id="364" r:id="rId17"/>
    <p:sldId id="354" r:id="rId18"/>
    <p:sldId id="355" r:id="rId19"/>
    <p:sldId id="356" r:id="rId20"/>
    <p:sldId id="357" r:id="rId21"/>
    <p:sldId id="358" r:id="rId22"/>
    <p:sldId id="359" r:id="rId23"/>
    <p:sldId id="331" r:id="rId2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188B0E-8812-4CB1-BACC-56A3B3D0F9BF}" v="3" dt="2020-09-17T01:41:26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ti mohtar" userId="fa34d19df649bcae" providerId="LiveId" clId="{51188B0E-8812-4CB1-BACC-56A3B3D0F9BF}"/>
    <pc:docChg chg="custSel modSld">
      <pc:chgData name="siti mohtar" userId="fa34d19df649bcae" providerId="LiveId" clId="{51188B0E-8812-4CB1-BACC-56A3B3D0F9BF}" dt="2020-09-14T02:32:21.726" v="43" actId="1076"/>
      <pc:docMkLst>
        <pc:docMk/>
      </pc:docMkLst>
      <pc:sldChg chg="addSp delSp modSp mod">
        <pc:chgData name="siti mohtar" userId="fa34d19df649bcae" providerId="LiveId" clId="{51188B0E-8812-4CB1-BACC-56A3B3D0F9BF}" dt="2020-09-14T02:32:21.726" v="43" actId="1076"/>
        <pc:sldMkLst>
          <pc:docMk/>
          <pc:sldMk cId="3401787836" sldId="299"/>
        </pc:sldMkLst>
        <pc:spChg chg="mod">
          <ac:chgData name="siti mohtar" userId="fa34d19df649bcae" providerId="LiveId" clId="{51188B0E-8812-4CB1-BACC-56A3B3D0F9BF}" dt="2020-09-14T02:32:19.716" v="42" actId="1076"/>
          <ac:spMkLst>
            <pc:docMk/>
            <pc:sldMk cId="3401787836" sldId="299"/>
            <ac:spMk id="4" creationId="{6FC78692-646B-4A19-BBC3-9E0649C2B188}"/>
          </ac:spMkLst>
        </pc:spChg>
        <pc:spChg chg="del">
          <ac:chgData name="siti mohtar" userId="fa34d19df649bcae" providerId="LiveId" clId="{51188B0E-8812-4CB1-BACC-56A3B3D0F9BF}" dt="2020-07-16T04:03:03.476" v="0" actId="21"/>
          <ac:spMkLst>
            <pc:docMk/>
            <pc:sldMk cId="3401787836" sldId="299"/>
            <ac:spMk id="7" creationId="{224D7CFC-B824-4EF7-B9AD-D438F3599F8F}"/>
          </ac:spMkLst>
        </pc:spChg>
        <pc:picChg chg="add mod">
          <ac:chgData name="siti mohtar" userId="fa34d19df649bcae" providerId="LiveId" clId="{51188B0E-8812-4CB1-BACC-56A3B3D0F9BF}" dt="2020-09-14T02:32:21.726" v="43" actId="1076"/>
          <ac:picMkLst>
            <pc:docMk/>
            <pc:sldMk cId="3401787836" sldId="299"/>
            <ac:picMk id="2" creationId="{574DD185-36DB-467A-8E82-95E2E2F3BA64}"/>
          </ac:picMkLst>
        </pc:picChg>
      </pc:sldChg>
      <pc:sldChg chg="modSp mod">
        <pc:chgData name="siti mohtar" userId="fa34d19df649bcae" providerId="LiveId" clId="{51188B0E-8812-4CB1-BACC-56A3B3D0F9BF}" dt="2020-07-16T04:03:17.092" v="3" actId="20577"/>
        <pc:sldMkLst>
          <pc:docMk/>
          <pc:sldMk cId="1658327493" sldId="346"/>
        </pc:sldMkLst>
        <pc:spChg chg="mod">
          <ac:chgData name="siti mohtar" userId="fa34d19df649bcae" providerId="LiveId" clId="{51188B0E-8812-4CB1-BACC-56A3B3D0F9BF}" dt="2020-07-16T04:03:17.092" v="3" actId="20577"/>
          <ac:spMkLst>
            <pc:docMk/>
            <pc:sldMk cId="1658327493" sldId="346"/>
            <ac:spMk id="5" creationId="{39E70CB1-72FB-4AF4-9A96-0828EE6555F7}"/>
          </ac:spMkLst>
        </pc:spChg>
      </pc:sldChg>
      <pc:sldChg chg="modSp mod">
        <pc:chgData name="siti mohtar" userId="fa34d19df649bcae" providerId="LiveId" clId="{51188B0E-8812-4CB1-BACC-56A3B3D0F9BF}" dt="2020-09-02T07:00:35.116" v="8" actId="179"/>
        <pc:sldMkLst>
          <pc:docMk/>
          <pc:sldMk cId="346491083" sldId="348"/>
        </pc:sldMkLst>
        <pc:spChg chg="mod">
          <ac:chgData name="siti mohtar" userId="fa34d19df649bcae" providerId="LiveId" clId="{51188B0E-8812-4CB1-BACC-56A3B3D0F9BF}" dt="2020-09-02T07:00:35.116" v="8" actId="179"/>
          <ac:spMkLst>
            <pc:docMk/>
            <pc:sldMk cId="346491083" sldId="348"/>
            <ac:spMk id="4" creationId="{6FC78692-646B-4A19-BBC3-9E0649C2B188}"/>
          </ac:spMkLst>
        </pc:spChg>
      </pc:sldChg>
      <pc:sldChg chg="modSp mod">
        <pc:chgData name="siti mohtar" userId="fa34d19df649bcae" providerId="LiveId" clId="{51188B0E-8812-4CB1-BACC-56A3B3D0F9BF}" dt="2020-09-02T07:42:14.041" v="36" actId="20577"/>
        <pc:sldMkLst>
          <pc:docMk/>
          <pc:sldMk cId="2066843861" sldId="358"/>
        </pc:sldMkLst>
        <pc:graphicFrameChg chg="modGraphic">
          <ac:chgData name="siti mohtar" userId="fa34d19df649bcae" providerId="LiveId" clId="{51188B0E-8812-4CB1-BACC-56A3B3D0F9BF}" dt="2020-09-02T07:42:14.041" v="36" actId="20577"/>
          <ac:graphicFrameMkLst>
            <pc:docMk/>
            <pc:sldMk cId="2066843861" sldId="358"/>
            <ac:graphicFrameMk id="6" creationId="{09D5EE4A-E094-42A3-BDD3-E795C4C809F5}"/>
          </ac:graphicFrameMkLst>
        </pc:graphicFrameChg>
      </pc:sldChg>
      <pc:sldChg chg="delSp mod">
        <pc:chgData name="siti mohtar" userId="fa34d19df649bcae" providerId="LiveId" clId="{51188B0E-8812-4CB1-BACC-56A3B3D0F9BF}" dt="2020-07-16T04:03:34.712" v="4" actId="21"/>
        <pc:sldMkLst>
          <pc:docMk/>
          <pc:sldMk cId="1755560979" sldId="364"/>
        </pc:sldMkLst>
        <pc:spChg chg="del">
          <ac:chgData name="siti mohtar" userId="fa34d19df649bcae" providerId="LiveId" clId="{51188B0E-8812-4CB1-BACC-56A3B3D0F9BF}" dt="2020-07-16T04:03:34.712" v="4" actId="21"/>
          <ac:spMkLst>
            <pc:docMk/>
            <pc:sldMk cId="1755560979" sldId="364"/>
            <ac:spMk id="7" creationId="{224D7CFC-B824-4EF7-B9AD-D438F3599F8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F18B3-F346-6E4D-9BD7-73B1E16FE3AF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B3AB33-55C9-9E41-9A61-88338DEB20C0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DM</a:t>
          </a:r>
        </a:p>
      </dgm:t>
    </dgm:pt>
    <dgm:pt modelId="{64DE86ED-CE23-F445-B6E7-0F08451F2080}" type="parTrans" cxnId="{B08B0436-869F-6041-ACFC-22E7135748D7}">
      <dgm:prSet/>
      <dgm:spPr/>
      <dgm:t>
        <a:bodyPr/>
        <a:lstStyle/>
        <a:p>
          <a:endParaRPr lang="en-US"/>
        </a:p>
      </dgm:t>
    </dgm:pt>
    <dgm:pt modelId="{BBF935C2-CDE5-AC4B-AF4B-DFAA1B401351}" type="sibTrans" cxnId="{B08B0436-869F-6041-ACFC-22E7135748D7}">
      <dgm:prSet/>
      <dgm:spPr/>
      <dgm:t>
        <a:bodyPr/>
        <a:lstStyle/>
        <a:p>
          <a:endParaRPr lang="en-US"/>
        </a:p>
      </dgm:t>
    </dgm:pt>
    <dgm:pt modelId="{2EFA7B85-3F81-3E4C-B0E4-F451FD6824DD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Coronary Heart Disease </a:t>
          </a:r>
        </a:p>
      </dgm:t>
    </dgm:pt>
    <dgm:pt modelId="{AAA5B55B-9FAD-E143-AB16-104B0B1728F0}" type="parTrans" cxnId="{5F248495-8BC5-A44E-A1EC-9E62F2E43839}">
      <dgm:prSet/>
      <dgm:spPr/>
      <dgm:t>
        <a:bodyPr/>
        <a:lstStyle/>
        <a:p>
          <a:endParaRPr lang="en-US"/>
        </a:p>
      </dgm:t>
    </dgm:pt>
    <dgm:pt modelId="{DC7F5510-36C8-6B42-8D0D-6EF82F47253F}" type="sibTrans" cxnId="{5F248495-8BC5-A44E-A1EC-9E62F2E43839}">
      <dgm:prSet/>
      <dgm:spPr/>
      <dgm:t>
        <a:bodyPr/>
        <a:lstStyle/>
        <a:p>
          <a:endParaRPr lang="en-US"/>
        </a:p>
      </dgm:t>
    </dgm:pt>
    <dgm:pt modelId="{4E1F29E4-0A33-EF43-B8E0-763D55C1C2B7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Cancer</a:t>
          </a:r>
        </a:p>
      </dgm:t>
    </dgm:pt>
    <dgm:pt modelId="{EFAB20DD-F042-5A4A-862F-441AD7D88B12}" type="parTrans" cxnId="{2F520E7A-5E6E-CE42-8737-0092E9C454F0}">
      <dgm:prSet/>
      <dgm:spPr/>
      <dgm:t>
        <a:bodyPr/>
        <a:lstStyle/>
        <a:p>
          <a:endParaRPr lang="en-US"/>
        </a:p>
      </dgm:t>
    </dgm:pt>
    <dgm:pt modelId="{5EC2CCE1-00CE-3E4B-AE5A-726FC478484A}" type="sibTrans" cxnId="{2F520E7A-5E6E-CE42-8737-0092E9C454F0}">
      <dgm:prSet/>
      <dgm:spPr/>
      <dgm:t>
        <a:bodyPr/>
        <a:lstStyle/>
        <a:p>
          <a:endParaRPr lang="en-US"/>
        </a:p>
      </dgm:t>
    </dgm:pt>
    <dgm:pt modelId="{89795D87-6D0A-FF48-A98A-9DFAF8159757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End-stage Kidney Disease</a:t>
          </a:r>
        </a:p>
      </dgm:t>
    </dgm:pt>
    <dgm:pt modelId="{E5E469CF-E77E-EF44-8750-C2A082668BFA}" type="parTrans" cxnId="{18AD573D-0A95-1D40-BD4A-06E3248E3D52}">
      <dgm:prSet/>
      <dgm:spPr/>
      <dgm:t>
        <a:bodyPr/>
        <a:lstStyle/>
        <a:p>
          <a:endParaRPr lang="en-US"/>
        </a:p>
      </dgm:t>
    </dgm:pt>
    <dgm:pt modelId="{D262AAE6-B3C2-4541-9C2B-0679FB2B673F}" type="sibTrans" cxnId="{18AD573D-0A95-1D40-BD4A-06E3248E3D52}">
      <dgm:prSet/>
      <dgm:spPr/>
      <dgm:t>
        <a:bodyPr/>
        <a:lstStyle/>
        <a:p>
          <a:endParaRPr lang="en-US"/>
        </a:p>
      </dgm:t>
    </dgm:pt>
    <dgm:pt modelId="{40C86B2E-6EB7-D346-AF8A-459981C4DDF3}">
      <dgm:prSet phldrT="[Text]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Post-stroke</a:t>
          </a:r>
        </a:p>
      </dgm:t>
    </dgm:pt>
    <dgm:pt modelId="{B611B8C1-7BDE-724B-AABD-03C4397AF668}" type="parTrans" cxnId="{4C7D6A8E-04EF-5C45-8D23-DA6F58F9892E}">
      <dgm:prSet/>
      <dgm:spPr/>
      <dgm:t>
        <a:bodyPr/>
        <a:lstStyle/>
        <a:p>
          <a:endParaRPr lang="en-US"/>
        </a:p>
      </dgm:t>
    </dgm:pt>
    <dgm:pt modelId="{705E41BE-5FC4-BB41-833D-7AEA47F39ACA}" type="sibTrans" cxnId="{4C7D6A8E-04EF-5C45-8D23-DA6F58F9892E}">
      <dgm:prSet/>
      <dgm:spPr/>
      <dgm:t>
        <a:bodyPr/>
        <a:lstStyle/>
        <a:p>
          <a:endParaRPr lang="en-US"/>
        </a:p>
      </dgm:t>
    </dgm:pt>
    <dgm:pt modelId="{18187634-0C6B-5C4F-A41C-A884AC327DE8}" type="pres">
      <dgm:prSet presAssocID="{8DEF18B3-F346-6E4D-9BD7-73B1E16FE3AF}" presName="diagram" presStyleCnt="0">
        <dgm:presLayoutVars>
          <dgm:dir/>
          <dgm:resizeHandles val="exact"/>
        </dgm:presLayoutVars>
      </dgm:prSet>
      <dgm:spPr/>
    </dgm:pt>
    <dgm:pt modelId="{9E762C34-2183-BC44-9943-EB15E64E9FD2}" type="pres">
      <dgm:prSet presAssocID="{9AB3AB33-55C9-9E41-9A61-88338DEB20C0}" presName="node" presStyleLbl="node1" presStyleIdx="0" presStyleCnt="5">
        <dgm:presLayoutVars>
          <dgm:bulletEnabled val="1"/>
        </dgm:presLayoutVars>
      </dgm:prSet>
      <dgm:spPr/>
    </dgm:pt>
    <dgm:pt modelId="{245924D9-4370-054B-9DC1-D41EAA2E0303}" type="pres">
      <dgm:prSet presAssocID="{BBF935C2-CDE5-AC4B-AF4B-DFAA1B401351}" presName="sibTrans" presStyleCnt="0"/>
      <dgm:spPr/>
    </dgm:pt>
    <dgm:pt modelId="{0A0E0479-AE52-9449-9312-4A52AD51EBD4}" type="pres">
      <dgm:prSet presAssocID="{2EFA7B85-3F81-3E4C-B0E4-F451FD6824DD}" presName="node" presStyleLbl="node1" presStyleIdx="1" presStyleCnt="5">
        <dgm:presLayoutVars>
          <dgm:bulletEnabled val="1"/>
        </dgm:presLayoutVars>
      </dgm:prSet>
      <dgm:spPr/>
    </dgm:pt>
    <dgm:pt modelId="{97437FB1-8951-5046-A782-912EB666E5E3}" type="pres">
      <dgm:prSet presAssocID="{DC7F5510-36C8-6B42-8D0D-6EF82F47253F}" presName="sibTrans" presStyleCnt="0"/>
      <dgm:spPr/>
    </dgm:pt>
    <dgm:pt modelId="{FBDEBA50-7100-0C4F-B4A6-AD5DF8535033}" type="pres">
      <dgm:prSet presAssocID="{4E1F29E4-0A33-EF43-B8E0-763D55C1C2B7}" presName="node" presStyleLbl="node1" presStyleIdx="2" presStyleCnt="5">
        <dgm:presLayoutVars>
          <dgm:bulletEnabled val="1"/>
        </dgm:presLayoutVars>
      </dgm:prSet>
      <dgm:spPr/>
    </dgm:pt>
    <dgm:pt modelId="{9890533D-0C40-4F45-9D48-362A37A1C5E3}" type="pres">
      <dgm:prSet presAssocID="{5EC2CCE1-00CE-3E4B-AE5A-726FC478484A}" presName="sibTrans" presStyleCnt="0"/>
      <dgm:spPr/>
    </dgm:pt>
    <dgm:pt modelId="{6BFBB8EA-D927-144A-BFBD-4E8CB5B05C67}" type="pres">
      <dgm:prSet presAssocID="{89795D87-6D0A-FF48-A98A-9DFAF8159757}" presName="node" presStyleLbl="node1" presStyleIdx="3" presStyleCnt="5">
        <dgm:presLayoutVars>
          <dgm:bulletEnabled val="1"/>
        </dgm:presLayoutVars>
      </dgm:prSet>
      <dgm:spPr/>
    </dgm:pt>
    <dgm:pt modelId="{96C40153-62FF-254A-834A-139293DA71B9}" type="pres">
      <dgm:prSet presAssocID="{D262AAE6-B3C2-4541-9C2B-0679FB2B673F}" presName="sibTrans" presStyleCnt="0"/>
      <dgm:spPr/>
    </dgm:pt>
    <dgm:pt modelId="{129D69E2-6E47-CE49-B379-8DEFA72A5BC5}" type="pres">
      <dgm:prSet presAssocID="{40C86B2E-6EB7-D346-AF8A-459981C4DDF3}" presName="node" presStyleLbl="node1" presStyleIdx="4" presStyleCnt="5">
        <dgm:presLayoutVars>
          <dgm:bulletEnabled val="1"/>
        </dgm:presLayoutVars>
      </dgm:prSet>
      <dgm:spPr/>
    </dgm:pt>
  </dgm:ptLst>
  <dgm:cxnLst>
    <dgm:cxn modelId="{C29DC32A-FF43-3649-8D8A-5E214746E7D7}" type="presOf" srcId="{8DEF18B3-F346-6E4D-9BD7-73B1E16FE3AF}" destId="{18187634-0C6B-5C4F-A41C-A884AC327DE8}" srcOrd="0" destOrd="0" presId="urn:microsoft.com/office/officeart/2005/8/layout/default"/>
    <dgm:cxn modelId="{B08B0436-869F-6041-ACFC-22E7135748D7}" srcId="{8DEF18B3-F346-6E4D-9BD7-73B1E16FE3AF}" destId="{9AB3AB33-55C9-9E41-9A61-88338DEB20C0}" srcOrd="0" destOrd="0" parTransId="{64DE86ED-CE23-F445-B6E7-0F08451F2080}" sibTransId="{BBF935C2-CDE5-AC4B-AF4B-DFAA1B401351}"/>
    <dgm:cxn modelId="{18AD573D-0A95-1D40-BD4A-06E3248E3D52}" srcId="{8DEF18B3-F346-6E4D-9BD7-73B1E16FE3AF}" destId="{89795D87-6D0A-FF48-A98A-9DFAF8159757}" srcOrd="3" destOrd="0" parTransId="{E5E469CF-E77E-EF44-8750-C2A082668BFA}" sibTransId="{D262AAE6-B3C2-4541-9C2B-0679FB2B673F}"/>
    <dgm:cxn modelId="{EFFC604C-43A0-C74E-BEC5-B0A3F8B06EC7}" type="presOf" srcId="{2EFA7B85-3F81-3E4C-B0E4-F451FD6824DD}" destId="{0A0E0479-AE52-9449-9312-4A52AD51EBD4}" srcOrd="0" destOrd="0" presId="urn:microsoft.com/office/officeart/2005/8/layout/default"/>
    <dgm:cxn modelId="{7FBC506D-F789-5843-8EF2-70C64177E8C7}" type="presOf" srcId="{4E1F29E4-0A33-EF43-B8E0-763D55C1C2B7}" destId="{FBDEBA50-7100-0C4F-B4A6-AD5DF8535033}" srcOrd="0" destOrd="0" presId="urn:microsoft.com/office/officeart/2005/8/layout/default"/>
    <dgm:cxn modelId="{2F520E7A-5E6E-CE42-8737-0092E9C454F0}" srcId="{8DEF18B3-F346-6E4D-9BD7-73B1E16FE3AF}" destId="{4E1F29E4-0A33-EF43-B8E0-763D55C1C2B7}" srcOrd="2" destOrd="0" parTransId="{EFAB20DD-F042-5A4A-862F-441AD7D88B12}" sibTransId="{5EC2CCE1-00CE-3E4B-AE5A-726FC478484A}"/>
    <dgm:cxn modelId="{9DDCAB7A-8929-F04D-96E1-AF064F61CDCB}" type="presOf" srcId="{40C86B2E-6EB7-D346-AF8A-459981C4DDF3}" destId="{129D69E2-6E47-CE49-B379-8DEFA72A5BC5}" srcOrd="0" destOrd="0" presId="urn:microsoft.com/office/officeart/2005/8/layout/default"/>
    <dgm:cxn modelId="{4C7D6A8E-04EF-5C45-8D23-DA6F58F9892E}" srcId="{8DEF18B3-F346-6E4D-9BD7-73B1E16FE3AF}" destId="{40C86B2E-6EB7-D346-AF8A-459981C4DDF3}" srcOrd="4" destOrd="0" parTransId="{B611B8C1-7BDE-724B-AABD-03C4397AF668}" sibTransId="{705E41BE-5FC4-BB41-833D-7AEA47F39ACA}"/>
    <dgm:cxn modelId="{5F248495-8BC5-A44E-A1EC-9E62F2E43839}" srcId="{8DEF18B3-F346-6E4D-9BD7-73B1E16FE3AF}" destId="{2EFA7B85-3F81-3E4C-B0E4-F451FD6824DD}" srcOrd="1" destOrd="0" parTransId="{AAA5B55B-9FAD-E143-AB16-104B0B1728F0}" sibTransId="{DC7F5510-36C8-6B42-8D0D-6EF82F47253F}"/>
    <dgm:cxn modelId="{39FAEBB1-5EB4-474F-95BD-3559267CC539}" type="presOf" srcId="{89795D87-6D0A-FF48-A98A-9DFAF8159757}" destId="{6BFBB8EA-D927-144A-BFBD-4E8CB5B05C67}" srcOrd="0" destOrd="0" presId="urn:microsoft.com/office/officeart/2005/8/layout/default"/>
    <dgm:cxn modelId="{39DB54F4-E3F4-3742-9EDD-09262FBE1BE1}" type="presOf" srcId="{9AB3AB33-55C9-9E41-9A61-88338DEB20C0}" destId="{9E762C34-2183-BC44-9943-EB15E64E9FD2}" srcOrd="0" destOrd="0" presId="urn:microsoft.com/office/officeart/2005/8/layout/default"/>
    <dgm:cxn modelId="{8479E5B9-6A37-5442-945E-6530B872A836}" type="presParOf" srcId="{18187634-0C6B-5C4F-A41C-A884AC327DE8}" destId="{9E762C34-2183-BC44-9943-EB15E64E9FD2}" srcOrd="0" destOrd="0" presId="urn:microsoft.com/office/officeart/2005/8/layout/default"/>
    <dgm:cxn modelId="{D2342B41-8857-C147-846E-0C0C8DC91068}" type="presParOf" srcId="{18187634-0C6B-5C4F-A41C-A884AC327DE8}" destId="{245924D9-4370-054B-9DC1-D41EAA2E0303}" srcOrd="1" destOrd="0" presId="urn:microsoft.com/office/officeart/2005/8/layout/default"/>
    <dgm:cxn modelId="{55628179-DE6D-4144-8902-E248119D37F4}" type="presParOf" srcId="{18187634-0C6B-5C4F-A41C-A884AC327DE8}" destId="{0A0E0479-AE52-9449-9312-4A52AD51EBD4}" srcOrd="2" destOrd="0" presId="urn:microsoft.com/office/officeart/2005/8/layout/default"/>
    <dgm:cxn modelId="{72EF66BB-548E-EE49-B671-F535DC7D2B10}" type="presParOf" srcId="{18187634-0C6B-5C4F-A41C-A884AC327DE8}" destId="{97437FB1-8951-5046-A782-912EB666E5E3}" srcOrd="3" destOrd="0" presId="urn:microsoft.com/office/officeart/2005/8/layout/default"/>
    <dgm:cxn modelId="{3CE6646A-1236-CD43-AC2D-C0485C1A74C5}" type="presParOf" srcId="{18187634-0C6B-5C4F-A41C-A884AC327DE8}" destId="{FBDEBA50-7100-0C4F-B4A6-AD5DF8535033}" srcOrd="4" destOrd="0" presId="urn:microsoft.com/office/officeart/2005/8/layout/default"/>
    <dgm:cxn modelId="{748DB1D0-9591-9049-BB49-6FC0F5F677AB}" type="presParOf" srcId="{18187634-0C6B-5C4F-A41C-A884AC327DE8}" destId="{9890533D-0C40-4F45-9D48-362A37A1C5E3}" srcOrd="5" destOrd="0" presId="urn:microsoft.com/office/officeart/2005/8/layout/default"/>
    <dgm:cxn modelId="{3940ACFF-4CE9-4F45-A429-BA2581527E28}" type="presParOf" srcId="{18187634-0C6B-5C4F-A41C-A884AC327DE8}" destId="{6BFBB8EA-D927-144A-BFBD-4E8CB5B05C67}" srcOrd="6" destOrd="0" presId="urn:microsoft.com/office/officeart/2005/8/layout/default"/>
    <dgm:cxn modelId="{BFDABAD5-853A-7743-9C1F-C60F772143D0}" type="presParOf" srcId="{18187634-0C6B-5C4F-A41C-A884AC327DE8}" destId="{96C40153-62FF-254A-834A-139293DA71B9}" srcOrd="7" destOrd="0" presId="urn:microsoft.com/office/officeart/2005/8/layout/default"/>
    <dgm:cxn modelId="{E6F4EE19-19C4-334B-8204-A8020071B6EF}" type="presParOf" srcId="{18187634-0C6B-5C4F-A41C-A884AC327DE8}" destId="{129D69E2-6E47-CE49-B379-8DEFA72A5BC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B01D98-8555-7341-AA92-078EF2591A70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47D4FB08-F1A0-4648-BF92-6729F77B6925}">
      <dgm:prSet phldrT="[Text]" custT="1"/>
      <dgm:spPr>
        <a:xfrm>
          <a:off x="11925" y="932559"/>
          <a:ext cx="2290630" cy="190279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Screen for depression in patients with CMI-associated functional impairment with </a:t>
          </a:r>
          <a:r>
            <a:rPr lang="en-US" sz="16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Whooley</a:t>
          </a:r>
          <a:r>
            <a:rPr lang="en-US" sz="16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2-Questions</a:t>
          </a:r>
        </a:p>
      </dgm:t>
    </dgm:pt>
    <dgm:pt modelId="{03523091-705C-8045-AFF6-56318CD3C37B}" type="parTrans" cxnId="{0AF857F9-2631-8D4E-B4D0-13A008FB0FB6}">
      <dgm:prSet/>
      <dgm:spPr/>
      <dgm:t>
        <a:bodyPr/>
        <a:lstStyle/>
        <a:p>
          <a:endParaRPr lang="en-US"/>
        </a:p>
      </dgm:t>
    </dgm:pt>
    <dgm:pt modelId="{3D40B32A-2CE7-2546-9386-C842D7E768A5}" type="sibTrans" cxnId="{0AF857F9-2631-8D4E-B4D0-13A008FB0FB6}">
      <dgm:prSet/>
      <dgm:spPr>
        <a:xfrm>
          <a:off x="2531619" y="1599919"/>
          <a:ext cx="485613" cy="568076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ECA428C-8A6D-4B49-A86E-74464B562632}">
      <dgm:prSet phldrT="[Text]" custT="1"/>
      <dgm:spPr>
        <a:xfrm>
          <a:off x="3218809" y="1302980"/>
          <a:ext cx="2290630" cy="1161954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r>
            <a:rPr lang="en-US" sz="16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Yes to either question</a:t>
          </a:r>
        </a:p>
      </dgm:t>
    </dgm:pt>
    <dgm:pt modelId="{AB232E73-0779-F240-B763-657743F7BA49}" type="parTrans" cxnId="{607099F9-76AA-834F-A279-C0D15197B917}">
      <dgm:prSet/>
      <dgm:spPr/>
      <dgm:t>
        <a:bodyPr/>
        <a:lstStyle/>
        <a:p>
          <a:endParaRPr lang="en-US"/>
        </a:p>
      </dgm:t>
    </dgm:pt>
    <dgm:pt modelId="{0796F720-8182-2442-9CCA-0D4F4985A1A3}" type="sibTrans" cxnId="{607099F9-76AA-834F-A279-C0D15197B917}">
      <dgm:prSet/>
      <dgm:spPr>
        <a:xfrm>
          <a:off x="5738503" y="1599919"/>
          <a:ext cx="485613" cy="568076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endParaRPr lang="en-US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AF74B5C-139A-CA42-977F-CD8A1C8EDA98}">
      <dgm:prSet phldrT="[Text]" custT="1"/>
      <dgm:spPr>
        <a:xfrm>
          <a:off x="6425692" y="159250"/>
          <a:ext cx="2290630" cy="3449415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r>
            <a:rPr lang="en-US" sz="1600" dirty="0">
              <a:solidFill>
                <a:srgbClr val="000000"/>
              </a:solidFill>
              <a:latin typeface="Calibri"/>
              <a:ea typeface="+mn-ea"/>
              <a:cs typeface="+mn-cs"/>
            </a:rPr>
            <a:t>1. During the last month, have you often been bothered by feelings of worthlessness?</a:t>
          </a:r>
        </a:p>
        <a:p>
          <a:pPr>
            <a:buNone/>
          </a:pPr>
          <a:r>
            <a:rPr lang="en-US" sz="1600" dirty="0">
              <a:solidFill>
                <a:srgbClr val="000000"/>
              </a:solidFill>
              <a:latin typeface="Calibri"/>
              <a:ea typeface="+mn-ea"/>
              <a:cs typeface="+mn-cs"/>
            </a:rPr>
            <a:t>2. During the last month, have you often been bothered by poor concentration?</a:t>
          </a:r>
        </a:p>
        <a:p>
          <a:pPr>
            <a:buNone/>
          </a:pPr>
          <a:r>
            <a:rPr lang="en-US" sz="1600" dirty="0">
              <a:solidFill>
                <a:srgbClr val="000000"/>
              </a:solidFill>
              <a:latin typeface="Calibri"/>
              <a:ea typeface="+mn-ea"/>
              <a:cs typeface="+mn-cs"/>
            </a:rPr>
            <a:t>3. During the last month, have you often been bothered by thoughts of death?</a:t>
          </a:r>
        </a:p>
      </dgm:t>
    </dgm:pt>
    <dgm:pt modelId="{DA3298AC-7217-074A-8BDC-BC9BE076DF9C}" type="parTrans" cxnId="{F78C56D4-2262-5348-A313-406D3C551C60}">
      <dgm:prSet/>
      <dgm:spPr/>
      <dgm:t>
        <a:bodyPr/>
        <a:lstStyle/>
        <a:p>
          <a:endParaRPr lang="en-US"/>
        </a:p>
      </dgm:t>
    </dgm:pt>
    <dgm:pt modelId="{8022842E-40A5-C94F-84B9-3512C0B86E1A}" type="sibTrans" cxnId="{F78C56D4-2262-5348-A313-406D3C551C60}">
      <dgm:prSet/>
      <dgm:spPr/>
      <dgm:t>
        <a:bodyPr/>
        <a:lstStyle/>
        <a:p>
          <a:endParaRPr lang="en-US"/>
        </a:p>
      </dgm:t>
    </dgm:pt>
    <dgm:pt modelId="{65ACC470-8B5A-9147-AA35-B84530108038}" type="pres">
      <dgm:prSet presAssocID="{A1B01D98-8555-7341-AA92-078EF2591A70}" presName="Name0" presStyleCnt="0">
        <dgm:presLayoutVars>
          <dgm:dir/>
          <dgm:resizeHandles val="exact"/>
        </dgm:presLayoutVars>
      </dgm:prSet>
      <dgm:spPr/>
    </dgm:pt>
    <dgm:pt modelId="{91166891-8D0A-434F-AC30-AD06311FF1FA}" type="pres">
      <dgm:prSet presAssocID="{47D4FB08-F1A0-4648-BF92-6729F77B6925}" presName="node" presStyleLbl="node1" presStyleIdx="0" presStyleCnt="3" custScaleY="82698">
        <dgm:presLayoutVars>
          <dgm:bulletEnabled val="1"/>
        </dgm:presLayoutVars>
      </dgm:prSet>
      <dgm:spPr/>
    </dgm:pt>
    <dgm:pt modelId="{CA162ACF-8493-EF4D-9DCD-E5DFEFD67BFA}" type="pres">
      <dgm:prSet presAssocID="{3D40B32A-2CE7-2546-9386-C842D7E768A5}" presName="sibTrans" presStyleLbl="sibTrans2D1" presStyleIdx="0" presStyleCnt="2"/>
      <dgm:spPr/>
    </dgm:pt>
    <dgm:pt modelId="{E146F421-38AF-3341-AB02-BD3FE27D4350}" type="pres">
      <dgm:prSet presAssocID="{3D40B32A-2CE7-2546-9386-C842D7E768A5}" presName="connectorText" presStyleLbl="sibTrans2D1" presStyleIdx="0" presStyleCnt="2"/>
      <dgm:spPr/>
    </dgm:pt>
    <dgm:pt modelId="{403D280E-896F-6B4E-97A9-A0C902352AFF}" type="pres">
      <dgm:prSet presAssocID="{1ECA428C-8A6D-4B49-A86E-74464B562632}" presName="node" presStyleLbl="node1" presStyleIdx="1" presStyleCnt="3" custScaleY="50500">
        <dgm:presLayoutVars>
          <dgm:bulletEnabled val="1"/>
        </dgm:presLayoutVars>
      </dgm:prSet>
      <dgm:spPr/>
    </dgm:pt>
    <dgm:pt modelId="{0C41EEEE-38F6-CC43-AFE4-C198DE5DD9CB}" type="pres">
      <dgm:prSet presAssocID="{0796F720-8182-2442-9CCA-0D4F4985A1A3}" presName="sibTrans" presStyleLbl="sibTrans2D1" presStyleIdx="1" presStyleCnt="2"/>
      <dgm:spPr/>
    </dgm:pt>
    <dgm:pt modelId="{892D740D-31B2-8344-9C9E-A1D41673F5D5}" type="pres">
      <dgm:prSet presAssocID="{0796F720-8182-2442-9CCA-0D4F4985A1A3}" presName="connectorText" presStyleLbl="sibTrans2D1" presStyleIdx="1" presStyleCnt="2"/>
      <dgm:spPr/>
    </dgm:pt>
    <dgm:pt modelId="{408294EF-9FAD-7E49-8D57-A222A46B406E}" type="pres">
      <dgm:prSet presAssocID="{EAF74B5C-139A-CA42-977F-CD8A1C8EDA98}" presName="node" presStyleLbl="node1" presStyleIdx="2" presStyleCnt="3" custScaleY="149916">
        <dgm:presLayoutVars>
          <dgm:bulletEnabled val="1"/>
        </dgm:presLayoutVars>
      </dgm:prSet>
      <dgm:spPr/>
    </dgm:pt>
  </dgm:ptLst>
  <dgm:cxnLst>
    <dgm:cxn modelId="{80A45E00-8561-1041-8FF0-EE121F564138}" type="presOf" srcId="{3D40B32A-2CE7-2546-9386-C842D7E768A5}" destId="{E146F421-38AF-3341-AB02-BD3FE27D4350}" srcOrd="1" destOrd="0" presId="urn:microsoft.com/office/officeart/2005/8/layout/process1"/>
    <dgm:cxn modelId="{7AD23E08-C76A-114B-B189-C0B392637ECE}" type="presOf" srcId="{EAF74B5C-139A-CA42-977F-CD8A1C8EDA98}" destId="{408294EF-9FAD-7E49-8D57-A222A46B406E}" srcOrd="0" destOrd="0" presId="urn:microsoft.com/office/officeart/2005/8/layout/process1"/>
    <dgm:cxn modelId="{70E16918-D667-8C4C-8FF5-CA69681285BF}" type="presOf" srcId="{0796F720-8182-2442-9CCA-0D4F4985A1A3}" destId="{892D740D-31B2-8344-9C9E-A1D41673F5D5}" srcOrd="1" destOrd="0" presId="urn:microsoft.com/office/officeart/2005/8/layout/process1"/>
    <dgm:cxn modelId="{73740169-F5E8-944A-A9B1-652CCC899578}" type="presOf" srcId="{A1B01D98-8555-7341-AA92-078EF2591A70}" destId="{65ACC470-8B5A-9147-AA35-B84530108038}" srcOrd="0" destOrd="0" presId="urn:microsoft.com/office/officeart/2005/8/layout/process1"/>
    <dgm:cxn modelId="{253F134E-EA4C-BD42-B63C-89144D3EF5F4}" type="presOf" srcId="{3D40B32A-2CE7-2546-9386-C842D7E768A5}" destId="{CA162ACF-8493-EF4D-9DCD-E5DFEFD67BFA}" srcOrd="0" destOrd="0" presId="urn:microsoft.com/office/officeart/2005/8/layout/process1"/>
    <dgm:cxn modelId="{D780DD50-2A63-1343-AD21-17BE1CA3B25A}" type="presOf" srcId="{1ECA428C-8A6D-4B49-A86E-74464B562632}" destId="{403D280E-896F-6B4E-97A9-A0C902352AFF}" srcOrd="0" destOrd="0" presId="urn:microsoft.com/office/officeart/2005/8/layout/process1"/>
    <dgm:cxn modelId="{0EF25CA5-5657-9E49-8A07-1D823EB29EF0}" type="presOf" srcId="{47D4FB08-F1A0-4648-BF92-6729F77B6925}" destId="{91166891-8D0A-434F-AC30-AD06311FF1FA}" srcOrd="0" destOrd="0" presId="urn:microsoft.com/office/officeart/2005/8/layout/process1"/>
    <dgm:cxn modelId="{3EEE70D1-9E93-4F4F-A27E-9BA4DDC7A971}" type="presOf" srcId="{0796F720-8182-2442-9CCA-0D4F4985A1A3}" destId="{0C41EEEE-38F6-CC43-AFE4-C198DE5DD9CB}" srcOrd="0" destOrd="0" presId="urn:microsoft.com/office/officeart/2005/8/layout/process1"/>
    <dgm:cxn modelId="{F78C56D4-2262-5348-A313-406D3C551C60}" srcId="{A1B01D98-8555-7341-AA92-078EF2591A70}" destId="{EAF74B5C-139A-CA42-977F-CD8A1C8EDA98}" srcOrd="2" destOrd="0" parTransId="{DA3298AC-7217-074A-8BDC-BC9BE076DF9C}" sibTransId="{8022842E-40A5-C94F-84B9-3512C0B86E1A}"/>
    <dgm:cxn modelId="{0AF857F9-2631-8D4E-B4D0-13A008FB0FB6}" srcId="{A1B01D98-8555-7341-AA92-078EF2591A70}" destId="{47D4FB08-F1A0-4648-BF92-6729F77B6925}" srcOrd="0" destOrd="0" parTransId="{03523091-705C-8045-AFF6-56318CD3C37B}" sibTransId="{3D40B32A-2CE7-2546-9386-C842D7E768A5}"/>
    <dgm:cxn modelId="{607099F9-76AA-834F-A279-C0D15197B917}" srcId="{A1B01D98-8555-7341-AA92-078EF2591A70}" destId="{1ECA428C-8A6D-4B49-A86E-74464B562632}" srcOrd="1" destOrd="0" parTransId="{AB232E73-0779-F240-B763-657743F7BA49}" sibTransId="{0796F720-8182-2442-9CCA-0D4F4985A1A3}"/>
    <dgm:cxn modelId="{160D027D-F4E5-7842-B424-94F1117AECC0}" type="presParOf" srcId="{65ACC470-8B5A-9147-AA35-B84530108038}" destId="{91166891-8D0A-434F-AC30-AD06311FF1FA}" srcOrd="0" destOrd="0" presId="urn:microsoft.com/office/officeart/2005/8/layout/process1"/>
    <dgm:cxn modelId="{23385A1E-B6FE-8149-B30B-18DF6BA529E1}" type="presParOf" srcId="{65ACC470-8B5A-9147-AA35-B84530108038}" destId="{CA162ACF-8493-EF4D-9DCD-E5DFEFD67BFA}" srcOrd="1" destOrd="0" presId="urn:microsoft.com/office/officeart/2005/8/layout/process1"/>
    <dgm:cxn modelId="{2759F9AB-1C7D-5C40-9A46-00DA7730170F}" type="presParOf" srcId="{CA162ACF-8493-EF4D-9DCD-E5DFEFD67BFA}" destId="{E146F421-38AF-3341-AB02-BD3FE27D4350}" srcOrd="0" destOrd="0" presId="urn:microsoft.com/office/officeart/2005/8/layout/process1"/>
    <dgm:cxn modelId="{ABFC54E5-95AA-4F4E-A25A-F4AFC3323669}" type="presParOf" srcId="{65ACC470-8B5A-9147-AA35-B84530108038}" destId="{403D280E-896F-6B4E-97A9-A0C902352AFF}" srcOrd="2" destOrd="0" presId="urn:microsoft.com/office/officeart/2005/8/layout/process1"/>
    <dgm:cxn modelId="{25277A24-744D-F54D-95A9-7532D1BE9FDA}" type="presParOf" srcId="{65ACC470-8B5A-9147-AA35-B84530108038}" destId="{0C41EEEE-38F6-CC43-AFE4-C198DE5DD9CB}" srcOrd="3" destOrd="0" presId="urn:microsoft.com/office/officeart/2005/8/layout/process1"/>
    <dgm:cxn modelId="{6BAD1302-B608-AE40-9B95-A12875B15F9A}" type="presParOf" srcId="{0C41EEEE-38F6-CC43-AFE4-C198DE5DD9CB}" destId="{892D740D-31B2-8344-9C9E-A1D41673F5D5}" srcOrd="0" destOrd="0" presId="urn:microsoft.com/office/officeart/2005/8/layout/process1"/>
    <dgm:cxn modelId="{DA2298D9-DFF7-1840-8210-0146A45C5774}" type="presParOf" srcId="{65ACC470-8B5A-9147-AA35-B84530108038}" destId="{408294EF-9FAD-7E49-8D57-A222A46B406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BB062D-38C7-BA49-BF24-F720EE8FFB43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B05422-0A8F-7B47-BC93-FBA9B1E62D6E}">
      <dgm:prSet phldrT="[Text]" custT="1"/>
      <dgm:spPr>
        <a:xfrm>
          <a:off x="0" y="1972"/>
          <a:ext cx="2962656" cy="1575556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r>
            <a:rPr lang="en-US" sz="3200" dirty="0">
              <a:solidFill>
                <a:srgbClr val="000000"/>
              </a:solidFill>
              <a:latin typeface="Calibri"/>
              <a:ea typeface="+mn-ea"/>
              <a:cs typeface="+mn-cs"/>
            </a:rPr>
            <a:t>CPG MDD 2</a:t>
          </a:r>
          <a:r>
            <a:rPr lang="en-US" sz="3200" baseline="30000" dirty="0">
              <a:solidFill>
                <a:srgbClr val="000000"/>
              </a:solidFill>
              <a:latin typeface="Calibri"/>
              <a:ea typeface="+mn-ea"/>
              <a:cs typeface="+mn-cs"/>
            </a:rPr>
            <a:t>nd</a:t>
          </a:r>
          <a:r>
            <a:rPr lang="en-US" sz="3200" dirty="0">
              <a:solidFill>
                <a:srgbClr val="000000"/>
              </a:solidFill>
              <a:latin typeface="Calibri"/>
              <a:ea typeface="+mn-ea"/>
              <a:cs typeface="+mn-cs"/>
            </a:rPr>
            <a:t> </a:t>
          </a:r>
          <a:r>
            <a:rPr lang="en-US" sz="3200" dirty="0" err="1">
              <a:solidFill>
                <a:srgbClr val="000000"/>
              </a:solidFill>
              <a:latin typeface="Calibri"/>
              <a:ea typeface="+mn-ea"/>
              <a:cs typeface="+mn-cs"/>
            </a:rPr>
            <a:t>ed</a:t>
          </a:r>
          <a:endParaRPr lang="en-US" sz="3200" dirty="0">
            <a:solidFill>
              <a:srgbClr val="000000"/>
            </a:solidFill>
            <a:latin typeface="Calibri"/>
            <a:ea typeface="+mn-ea"/>
            <a:cs typeface="+mn-cs"/>
          </a:endParaRPr>
        </a:p>
      </dgm:t>
    </dgm:pt>
    <dgm:pt modelId="{36E653AF-9916-CA41-A279-3DE1AC640131}" type="parTrans" cxnId="{F9F4AFFB-C0BA-644E-B219-684B05007AA0}">
      <dgm:prSet/>
      <dgm:spPr/>
      <dgm:t>
        <a:bodyPr/>
        <a:lstStyle/>
        <a:p>
          <a:endParaRPr lang="en-US"/>
        </a:p>
      </dgm:t>
    </dgm:pt>
    <dgm:pt modelId="{3BA6D58F-A1DA-554B-BB55-B88074E140AF}" type="sibTrans" cxnId="{F9F4AFFB-C0BA-644E-B219-684B05007AA0}">
      <dgm:prSet/>
      <dgm:spPr/>
      <dgm:t>
        <a:bodyPr/>
        <a:lstStyle/>
        <a:p>
          <a:endParaRPr lang="en-US"/>
        </a:p>
      </dgm:t>
    </dgm:pt>
    <dgm:pt modelId="{56D8007D-CF90-DB48-B20A-50ED661EE23E}">
      <dgm:prSet phldrT="[Text]"/>
      <dgm:spPr>
        <a:xfrm rot="5400000">
          <a:off x="4993214" y="-1843720"/>
          <a:ext cx="1205826" cy="5266944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Assessment of depression in Subchapter 2.3 in the CPG</a:t>
          </a:r>
        </a:p>
      </dgm:t>
    </dgm:pt>
    <dgm:pt modelId="{7A011504-BD65-7442-B50B-D182C79FEFE8}" type="parTrans" cxnId="{5BFF2F29-5D7B-3442-9005-92DF54DBFDFA}">
      <dgm:prSet/>
      <dgm:spPr/>
      <dgm:t>
        <a:bodyPr/>
        <a:lstStyle/>
        <a:p>
          <a:endParaRPr lang="en-US"/>
        </a:p>
      </dgm:t>
    </dgm:pt>
    <dgm:pt modelId="{9A0312B7-1D71-7741-83C1-09F9396D1CE4}" type="sibTrans" cxnId="{5BFF2F29-5D7B-3442-9005-92DF54DBFDFA}">
      <dgm:prSet/>
      <dgm:spPr/>
      <dgm:t>
        <a:bodyPr/>
        <a:lstStyle/>
        <a:p>
          <a:endParaRPr lang="en-US"/>
        </a:p>
      </dgm:t>
    </dgm:pt>
    <dgm:pt modelId="{5568FF6B-FAF5-6848-9247-FABDEE1665B6}">
      <dgm:prSet phldrT="[Text]" custT="1"/>
      <dgm:spPr>
        <a:xfrm>
          <a:off x="0" y="2255710"/>
          <a:ext cx="2962656" cy="143157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None/>
          </a:pPr>
          <a:r>
            <a:rPr lang="en-US" sz="3200" dirty="0">
              <a:solidFill>
                <a:srgbClr val="000000"/>
              </a:solidFill>
              <a:latin typeface="Calibri"/>
              <a:ea typeface="+mn-ea"/>
              <a:cs typeface="+mn-cs"/>
            </a:rPr>
            <a:t>NICE 2010 guidelines </a:t>
          </a:r>
        </a:p>
      </dgm:t>
    </dgm:pt>
    <dgm:pt modelId="{B73E4AE0-72C1-8B40-8AAD-85BF2FCFF72A}" type="parTrans" cxnId="{2CD707D2-E74C-4949-9BA5-87C0AB72B486}">
      <dgm:prSet/>
      <dgm:spPr/>
      <dgm:t>
        <a:bodyPr/>
        <a:lstStyle/>
        <a:p>
          <a:endParaRPr lang="en-US"/>
        </a:p>
      </dgm:t>
    </dgm:pt>
    <dgm:pt modelId="{F9F4A80C-3989-F148-8254-5FF07EC0452A}" type="sibTrans" cxnId="{2CD707D2-E74C-4949-9BA5-87C0AB72B486}">
      <dgm:prSet/>
      <dgm:spPr/>
      <dgm:t>
        <a:bodyPr/>
        <a:lstStyle/>
        <a:p>
          <a:endParaRPr lang="en-US"/>
        </a:p>
      </dgm:t>
    </dgm:pt>
    <dgm:pt modelId="{2F5251B7-4AC7-1841-A0B9-EF2B64A34AEB}">
      <dgm:prSet phldrT="[Text]"/>
      <dgm:spPr>
        <a:xfrm rot="5400000">
          <a:off x="4357044" y="338025"/>
          <a:ext cx="2478166" cy="5266944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Recommended following assessment for patients with CMI:</a:t>
          </a:r>
        </a:p>
      </dgm:t>
    </dgm:pt>
    <dgm:pt modelId="{11ED2463-5404-9245-A4E4-9226C37FC307}" type="sibTrans" cxnId="{3AF4B822-26C6-DD49-AE75-2B8C1DFDCEE5}">
      <dgm:prSet/>
      <dgm:spPr/>
      <dgm:t>
        <a:bodyPr/>
        <a:lstStyle/>
        <a:p>
          <a:endParaRPr lang="en-US"/>
        </a:p>
      </dgm:t>
    </dgm:pt>
    <dgm:pt modelId="{77D8BBC0-3548-D241-88E0-A8E029970F9A}" type="parTrans" cxnId="{3AF4B822-26C6-DD49-AE75-2B8C1DFDCEE5}">
      <dgm:prSet/>
      <dgm:spPr/>
      <dgm:t>
        <a:bodyPr/>
        <a:lstStyle/>
        <a:p>
          <a:endParaRPr lang="en-US"/>
        </a:p>
      </dgm:t>
    </dgm:pt>
    <dgm:pt modelId="{203E17B5-A179-694D-9A33-F03589CEB52B}">
      <dgm:prSet phldrT="[Text]"/>
      <dgm:spPr>
        <a:xfrm rot="5400000">
          <a:off x="4357044" y="338025"/>
          <a:ext cx="2478166" cy="5266944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role of CMI and prescribed medication in the development or maintenance of depression</a:t>
          </a:r>
        </a:p>
      </dgm:t>
    </dgm:pt>
    <dgm:pt modelId="{64A72E6E-DDB6-2849-9F9D-2FAAC7D0CB38}" type="sibTrans" cxnId="{E5B59FF2-D42D-EA43-B26A-A033E37BC60B}">
      <dgm:prSet/>
      <dgm:spPr/>
      <dgm:t>
        <a:bodyPr/>
        <a:lstStyle/>
        <a:p>
          <a:endParaRPr lang="en-US"/>
        </a:p>
      </dgm:t>
    </dgm:pt>
    <dgm:pt modelId="{A850A194-F381-204F-BCB0-0D935A14663D}" type="parTrans" cxnId="{E5B59FF2-D42D-EA43-B26A-A033E37BC60B}">
      <dgm:prSet/>
      <dgm:spPr/>
      <dgm:t>
        <a:bodyPr/>
        <a:lstStyle/>
        <a:p>
          <a:endParaRPr lang="en-US"/>
        </a:p>
      </dgm:t>
    </dgm:pt>
    <dgm:pt modelId="{C5DC3D2B-1B14-B14E-B183-5A1FEF42D57B}">
      <dgm:prSet phldrT="[Text]"/>
      <dgm:spPr>
        <a:xfrm rot="5400000">
          <a:off x="4357044" y="338025"/>
          <a:ext cx="2478166" cy="5266944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provision and compliance to optimal treatment for CMI</a:t>
          </a:r>
        </a:p>
      </dgm:t>
    </dgm:pt>
    <dgm:pt modelId="{6D5FE46E-8582-684C-B998-5D5E10BF5571}" type="parTrans" cxnId="{FA5572D5-93E0-1045-A29F-75177E7CFC02}">
      <dgm:prSet/>
      <dgm:spPr/>
      <dgm:t>
        <a:bodyPr/>
        <a:lstStyle/>
        <a:p>
          <a:endParaRPr lang="en-US"/>
        </a:p>
      </dgm:t>
    </dgm:pt>
    <dgm:pt modelId="{94DF4755-E2EA-6849-BD3E-661D706E8B79}" type="sibTrans" cxnId="{FA5572D5-93E0-1045-A29F-75177E7CFC02}">
      <dgm:prSet/>
      <dgm:spPr/>
      <dgm:t>
        <a:bodyPr/>
        <a:lstStyle/>
        <a:p>
          <a:endParaRPr lang="en-US"/>
        </a:p>
      </dgm:t>
    </dgm:pt>
    <dgm:pt modelId="{1EA693CF-0396-BA4C-A2CC-43EF2B4B7E7B}" type="pres">
      <dgm:prSet presAssocID="{18BB062D-38C7-BA49-BF24-F720EE8FFB43}" presName="Name0" presStyleCnt="0">
        <dgm:presLayoutVars>
          <dgm:dir/>
          <dgm:animLvl val="lvl"/>
          <dgm:resizeHandles val="exact"/>
        </dgm:presLayoutVars>
      </dgm:prSet>
      <dgm:spPr/>
    </dgm:pt>
    <dgm:pt modelId="{6B4B8B2C-F6F8-D74E-A654-5CE1C5E1B02F}" type="pres">
      <dgm:prSet presAssocID="{B2B05422-0A8F-7B47-BC93-FBA9B1E62D6E}" presName="linNode" presStyleCnt="0"/>
      <dgm:spPr/>
    </dgm:pt>
    <dgm:pt modelId="{912BCD88-988F-E548-93D6-03DD15946533}" type="pres">
      <dgm:prSet presAssocID="{B2B05422-0A8F-7B47-BC93-FBA9B1E62D6E}" presName="parentText" presStyleLbl="node1" presStyleIdx="0" presStyleCnt="2" custScaleY="50862">
        <dgm:presLayoutVars>
          <dgm:chMax val="1"/>
          <dgm:bulletEnabled val="1"/>
        </dgm:presLayoutVars>
      </dgm:prSet>
      <dgm:spPr/>
    </dgm:pt>
    <dgm:pt modelId="{3B089168-43C6-CE42-8541-BABB0DFE3DE1}" type="pres">
      <dgm:prSet presAssocID="{B2B05422-0A8F-7B47-BC93-FBA9B1E62D6E}" presName="descendantText" presStyleLbl="alignAccFollowNode1" presStyleIdx="0" presStyleCnt="2" custScaleY="48658">
        <dgm:presLayoutVars>
          <dgm:bulletEnabled val="1"/>
        </dgm:presLayoutVars>
      </dgm:prSet>
      <dgm:spPr/>
    </dgm:pt>
    <dgm:pt modelId="{FAEF28B6-0F35-484E-BB59-8E83A9548305}" type="pres">
      <dgm:prSet presAssocID="{3BA6D58F-A1DA-554B-BB55-B88074E140AF}" presName="sp" presStyleCnt="0"/>
      <dgm:spPr/>
    </dgm:pt>
    <dgm:pt modelId="{13DAAF65-57D4-1A48-83B9-AC812DDFC021}" type="pres">
      <dgm:prSet presAssocID="{5568FF6B-FAF5-6848-9247-FABDEE1665B6}" presName="linNode" presStyleCnt="0"/>
      <dgm:spPr/>
    </dgm:pt>
    <dgm:pt modelId="{90E46B06-661B-D04E-9415-A230418C4F1E}" type="pres">
      <dgm:prSet presAssocID="{5568FF6B-FAF5-6848-9247-FABDEE1665B6}" presName="parentText" presStyleLbl="node1" presStyleIdx="1" presStyleCnt="2" custScaleY="46214">
        <dgm:presLayoutVars>
          <dgm:chMax val="1"/>
          <dgm:bulletEnabled val="1"/>
        </dgm:presLayoutVars>
      </dgm:prSet>
      <dgm:spPr/>
    </dgm:pt>
    <dgm:pt modelId="{0B3C3AC6-2F48-C74B-A242-CE6741E56EE3}" type="pres">
      <dgm:prSet presAssocID="{5568FF6B-FAF5-6848-9247-FABDEE1665B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E5B44803-B312-5044-A8D2-6DB52B94993E}" type="presOf" srcId="{18BB062D-38C7-BA49-BF24-F720EE8FFB43}" destId="{1EA693CF-0396-BA4C-A2CC-43EF2B4B7E7B}" srcOrd="0" destOrd="0" presId="urn:microsoft.com/office/officeart/2005/8/layout/vList5"/>
    <dgm:cxn modelId="{3AF4B822-26C6-DD49-AE75-2B8C1DFDCEE5}" srcId="{5568FF6B-FAF5-6848-9247-FABDEE1665B6}" destId="{2F5251B7-4AC7-1841-A0B9-EF2B64A34AEB}" srcOrd="0" destOrd="0" parTransId="{77D8BBC0-3548-D241-88E0-A8E029970F9A}" sibTransId="{11ED2463-5404-9245-A4E4-9226C37FC307}"/>
    <dgm:cxn modelId="{5BFF2F29-5D7B-3442-9005-92DF54DBFDFA}" srcId="{B2B05422-0A8F-7B47-BC93-FBA9B1E62D6E}" destId="{56D8007D-CF90-DB48-B20A-50ED661EE23E}" srcOrd="0" destOrd="0" parTransId="{7A011504-BD65-7442-B50B-D182C79FEFE8}" sibTransId="{9A0312B7-1D71-7741-83C1-09F9396D1CE4}"/>
    <dgm:cxn modelId="{BEF1B243-B88C-B142-B5E5-E8FFA6F2179F}" type="presOf" srcId="{B2B05422-0A8F-7B47-BC93-FBA9B1E62D6E}" destId="{912BCD88-988F-E548-93D6-03DD15946533}" srcOrd="0" destOrd="0" presId="urn:microsoft.com/office/officeart/2005/8/layout/vList5"/>
    <dgm:cxn modelId="{4415C666-3AE9-8048-8F24-AF65104D0EB0}" type="presOf" srcId="{2F5251B7-4AC7-1841-A0B9-EF2B64A34AEB}" destId="{0B3C3AC6-2F48-C74B-A242-CE6741E56EE3}" srcOrd="0" destOrd="0" presId="urn:microsoft.com/office/officeart/2005/8/layout/vList5"/>
    <dgm:cxn modelId="{A1DAE46F-A211-EE40-9A82-510410EEC545}" type="presOf" srcId="{5568FF6B-FAF5-6848-9247-FABDEE1665B6}" destId="{90E46B06-661B-D04E-9415-A230418C4F1E}" srcOrd="0" destOrd="0" presId="urn:microsoft.com/office/officeart/2005/8/layout/vList5"/>
    <dgm:cxn modelId="{22D7C079-1134-8846-B108-A454AD00F4AF}" type="presOf" srcId="{C5DC3D2B-1B14-B14E-B183-5A1FEF42D57B}" destId="{0B3C3AC6-2F48-C74B-A242-CE6741E56EE3}" srcOrd="0" destOrd="2" presId="urn:microsoft.com/office/officeart/2005/8/layout/vList5"/>
    <dgm:cxn modelId="{6AB0885A-EFA1-F845-8F2B-91923372FFBE}" type="presOf" srcId="{56D8007D-CF90-DB48-B20A-50ED661EE23E}" destId="{3B089168-43C6-CE42-8541-BABB0DFE3DE1}" srcOrd="0" destOrd="0" presId="urn:microsoft.com/office/officeart/2005/8/layout/vList5"/>
    <dgm:cxn modelId="{2CD707D2-E74C-4949-9BA5-87C0AB72B486}" srcId="{18BB062D-38C7-BA49-BF24-F720EE8FFB43}" destId="{5568FF6B-FAF5-6848-9247-FABDEE1665B6}" srcOrd="1" destOrd="0" parTransId="{B73E4AE0-72C1-8B40-8AAD-85BF2FCFF72A}" sibTransId="{F9F4A80C-3989-F148-8254-5FF07EC0452A}"/>
    <dgm:cxn modelId="{FA5572D5-93E0-1045-A29F-75177E7CFC02}" srcId="{5568FF6B-FAF5-6848-9247-FABDEE1665B6}" destId="{C5DC3D2B-1B14-B14E-B183-5A1FEF42D57B}" srcOrd="2" destOrd="0" parTransId="{6D5FE46E-8582-684C-B998-5D5E10BF5571}" sibTransId="{94DF4755-E2EA-6849-BD3E-661D706E8B79}"/>
    <dgm:cxn modelId="{9A02BCD5-516B-854F-8E68-80F76B27031B}" type="presOf" srcId="{203E17B5-A179-694D-9A33-F03589CEB52B}" destId="{0B3C3AC6-2F48-C74B-A242-CE6741E56EE3}" srcOrd="0" destOrd="1" presId="urn:microsoft.com/office/officeart/2005/8/layout/vList5"/>
    <dgm:cxn modelId="{E5B59FF2-D42D-EA43-B26A-A033E37BC60B}" srcId="{5568FF6B-FAF5-6848-9247-FABDEE1665B6}" destId="{203E17B5-A179-694D-9A33-F03589CEB52B}" srcOrd="1" destOrd="0" parTransId="{A850A194-F381-204F-BCB0-0D935A14663D}" sibTransId="{64A72E6E-DDB6-2849-9F9D-2FAAC7D0CB38}"/>
    <dgm:cxn modelId="{F9F4AFFB-C0BA-644E-B219-684B05007AA0}" srcId="{18BB062D-38C7-BA49-BF24-F720EE8FFB43}" destId="{B2B05422-0A8F-7B47-BC93-FBA9B1E62D6E}" srcOrd="0" destOrd="0" parTransId="{36E653AF-9916-CA41-A279-3DE1AC640131}" sibTransId="{3BA6D58F-A1DA-554B-BB55-B88074E140AF}"/>
    <dgm:cxn modelId="{9AD1067B-4373-984B-882A-9D874A0C1158}" type="presParOf" srcId="{1EA693CF-0396-BA4C-A2CC-43EF2B4B7E7B}" destId="{6B4B8B2C-F6F8-D74E-A654-5CE1C5E1B02F}" srcOrd="0" destOrd="0" presId="urn:microsoft.com/office/officeart/2005/8/layout/vList5"/>
    <dgm:cxn modelId="{DE5721F5-9B52-6447-81D5-4C820C0B4B08}" type="presParOf" srcId="{6B4B8B2C-F6F8-D74E-A654-5CE1C5E1B02F}" destId="{912BCD88-988F-E548-93D6-03DD15946533}" srcOrd="0" destOrd="0" presId="urn:microsoft.com/office/officeart/2005/8/layout/vList5"/>
    <dgm:cxn modelId="{E3A09D93-7967-384C-97DE-1223EDB78075}" type="presParOf" srcId="{6B4B8B2C-F6F8-D74E-A654-5CE1C5E1B02F}" destId="{3B089168-43C6-CE42-8541-BABB0DFE3DE1}" srcOrd="1" destOrd="0" presId="urn:microsoft.com/office/officeart/2005/8/layout/vList5"/>
    <dgm:cxn modelId="{6EA97189-224D-BE41-A9E7-E8BF26F70554}" type="presParOf" srcId="{1EA693CF-0396-BA4C-A2CC-43EF2B4B7E7B}" destId="{FAEF28B6-0F35-484E-BB59-8E83A9548305}" srcOrd="1" destOrd="0" presId="urn:microsoft.com/office/officeart/2005/8/layout/vList5"/>
    <dgm:cxn modelId="{651CC01F-B313-B248-A06C-31ABD50176D1}" type="presParOf" srcId="{1EA693CF-0396-BA4C-A2CC-43EF2B4B7E7B}" destId="{13DAAF65-57D4-1A48-83B9-AC812DDFC021}" srcOrd="2" destOrd="0" presId="urn:microsoft.com/office/officeart/2005/8/layout/vList5"/>
    <dgm:cxn modelId="{83ECF1CE-5D14-CA48-A409-915FFCDF82C1}" type="presParOf" srcId="{13DAAF65-57D4-1A48-83B9-AC812DDFC021}" destId="{90E46B06-661B-D04E-9415-A230418C4F1E}" srcOrd="0" destOrd="0" presId="urn:microsoft.com/office/officeart/2005/8/layout/vList5"/>
    <dgm:cxn modelId="{C8BC42A9-6A3F-9244-915D-5B409A578E87}" type="presParOf" srcId="{13DAAF65-57D4-1A48-83B9-AC812DDFC021}" destId="{0B3C3AC6-2F48-C74B-A242-CE6741E56E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62C34-2183-BC44-9943-EB15E64E9FD2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tx1"/>
              </a:solidFill>
            </a:rPr>
            <a:t>DM</a:t>
          </a:r>
        </a:p>
      </dsp:txBody>
      <dsp:txXfrm>
        <a:off x="0" y="39687"/>
        <a:ext cx="3286125" cy="1971675"/>
      </dsp:txXfrm>
    </dsp:sp>
    <dsp:sp modelId="{0A0E0479-AE52-9449-9312-4A52AD51EBD4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tx1"/>
              </a:solidFill>
            </a:rPr>
            <a:t>Coronary Heart Disease </a:t>
          </a:r>
        </a:p>
      </dsp:txBody>
      <dsp:txXfrm>
        <a:off x="3614737" y="39687"/>
        <a:ext cx="3286125" cy="1971675"/>
      </dsp:txXfrm>
    </dsp:sp>
    <dsp:sp modelId="{FBDEBA50-7100-0C4F-B4A6-AD5DF8535033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tx1"/>
              </a:solidFill>
            </a:rPr>
            <a:t>Cancer</a:t>
          </a:r>
        </a:p>
      </dsp:txBody>
      <dsp:txXfrm>
        <a:off x="7229475" y="39687"/>
        <a:ext cx="3286125" cy="1971675"/>
      </dsp:txXfrm>
    </dsp:sp>
    <dsp:sp modelId="{6BFBB8EA-D927-144A-BFBD-4E8CB5B05C67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tx1"/>
              </a:solidFill>
            </a:rPr>
            <a:t>End-stage Kidney Disease</a:t>
          </a:r>
        </a:p>
      </dsp:txBody>
      <dsp:txXfrm>
        <a:off x="1807368" y="2339975"/>
        <a:ext cx="3286125" cy="1971675"/>
      </dsp:txXfrm>
    </dsp:sp>
    <dsp:sp modelId="{129D69E2-6E47-CE49-B379-8DEFA72A5BC5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>
              <a:solidFill>
                <a:schemeClr val="tx1"/>
              </a:solidFill>
            </a:rPr>
            <a:t>Post-stroke</a:t>
          </a:r>
        </a:p>
      </dsp:txBody>
      <dsp:txXfrm>
        <a:off x="5422106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166891-8D0A-434F-AC30-AD06311FF1FA}">
      <dsp:nvSpPr>
        <dsp:cNvPr id="0" name=""/>
        <dsp:cNvSpPr/>
      </dsp:nvSpPr>
      <dsp:spPr>
        <a:xfrm>
          <a:off x="11925" y="932559"/>
          <a:ext cx="2290630" cy="190279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Screen for depression in patients with CMI-associated functional impairment with </a:t>
          </a:r>
          <a:r>
            <a:rPr lang="en-US" sz="1600" kern="12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Whooley</a:t>
          </a:r>
          <a:r>
            <a:rPr lang="en-US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2-Questions</a:t>
          </a:r>
        </a:p>
      </dsp:txBody>
      <dsp:txXfrm>
        <a:off x="67656" y="988290"/>
        <a:ext cx="2179168" cy="1791335"/>
      </dsp:txXfrm>
    </dsp:sp>
    <dsp:sp modelId="{CA162ACF-8493-EF4D-9DCD-E5DFEFD67BFA}">
      <dsp:nvSpPr>
        <dsp:cNvPr id="0" name=""/>
        <dsp:cNvSpPr/>
      </dsp:nvSpPr>
      <dsp:spPr>
        <a:xfrm>
          <a:off x="2531619" y="1599919"/>
          <a:ext cx="485613" cy="568076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31619" y="1713534"/>
        <a:ext cx="339929" cy="340846"/>
      </dsp:txXfrm>
    </dsp:sp>
    <dsp:sp modelId="{403D280E-896F-6B4E-97A9-A0C902352AFF}">
      <dsp:nvSpPr>
        <dsp:cNvPr id="0" name=""/>
        <dsp:cNvSpPr/>
      </dsp:nvSpPr>
      <dsp:spPr>
        <a:xfrm>
          <a:off x="3218809" y="1302980"/>
          <a:ext cx="2290630" cy="1161954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Yes to either question</a:t>
          </a:r>
        </a:p>
      </dsp:txBody>
      <dsp:txXfrm>
        <a:off x="3252841" y="1337012"/>
        <a:ext cx="2222566" cy="1093890"/>
      </dsp:txXfrm>
    </dsp:sp>
    <dsp:sp modelId="{0C41EEEE-38F6-CC43-AFE4-C198DE5DD9CB}">
      <dsp:nvSpPr>
        <dsp:cNvPr id="0" name=""/>
        <dsp:cNvSpPr/>
      </dsp:nvSpPr>
      <dsp:spPr>
        <a:xfrm>
          <a:off x="5738503" y="1599919"/>
          <a:ext cx="485613" cy="568076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738503" y="1713534"/>
        <a:ext cx="339929" cy="340846"/>
      </dsp:txXfrm>
    </dsp:sp>
    <dsp:sp modelId="{408294EF-9FAD-7E49-8D57-A222A46B406E}">
      <dsp:nvSpPr>
        <dsp:cNvPr id="0" name=""/>
        <dsp:cNvSpPr/>
      </dsp:nvSpPr>
      <dsp:spPr>
        <a:xfrm>
          <a:off x="6425692" y="159250"/>
          <a:ext cx="2290630" cy="3449415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1. During the last month, have you often been bothered by feelings of worthlessness?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2. During the last month, have you often been bothered by poor concentration?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3. During the last month, have you often been bothered by thoughts of death?</a:t>
          </a:r>
        </a:p>
      </dsp:txBody>
      <dsp:txXfrm>
        <a:off x="6492782" y="226340"/>
        <a:ext cx="2156450" cy="33152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89168-43C6-CE42-8541-BABB0DFE3DE1}">
      <dsp:nvSpPr>
        <dsp:cNvPr id="0" name=""/>
        <dsp:cNvSpPr/>
      </dsp:nvSpPr>
      <dsp:spPr>
        <a:xfrm rot="5400000">
          <a:off x="6593753" y="-2596915"/>
          <a:ext cx="1205826" cy="6773333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Assessment of depression in Subchapter 2.3 in the CPG</a:t>
          </a:r>
        </a:p>
      </dsp:txBody>
      <dsp:txXfrm rot="-5400000">
        <a:off x="3810000" y="245702"/>
        <a:ext cx="6714469" cy="1088098"/>
      </dsp:txXfrm>
    </dsp:sp>
    <dsp:sp modelId="{912BCD88-988F-E548-93D6-03DD15946533}">
      <dsp:nvSpPr>
        <dsp:cNvPr id="0" name=""/>
        <dsp:cNvSpPr/>
      </dsp:nvSpPr>
      <dsp:spPr>
        <a:xfrm>
          <a:off x="0" y="1972"/>
          <a:ext cx="3809999" cy="1575556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CPG MDD 2</a:t>
          </a:r>
          <a:r>
            <a:rPr lang="en-US" sz="3200" kern="1200" baseline="30000" dirty="0">
              <a:solidFill>
                <a:srgbClr val="000000"/>
              </a:solidFill>
              <a:latin typeface="Calibri"/>
              <a:ea typeface="+mn-ea"/>
              <a:cs typeface="+mn-cs"/>
            </a:rPr>
            <a:t>nd</a:t>
          </a:r>
          <a:r>
            <a:rPr lang="en-US" sz="32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 </a:t>
          </a:r>
          <a:r>
            <a:rPr lang="en-US" sz="3200" kern="1200" dirty="0" err="1">
              <a:solidFill>
                <a:srgbClr val="000000"/>
              </a:solidFill>
              <a:latin typeface="Calibri"/>
              <a:ea typeface="+mn-ea"/>
              <a:cs typeface="+mn-cs"/>
            </a:rPr>
            <a:t>ed</a:t>
          </a:r>
          <a:endParaRPr lang="en-US" sz="3200" kern="1200" dirty="0">
            <a:solidFill>
              <a:srgbClr val="000000"/>
            </a:solidFill>
            <a:latin typeface="Calibri"/>
            <a:ea typeface="+mn-ea"/>
            <a:cs typeface="+mn-cs"/>
          </a:endParaRPr>
        </a:p>
      </dsp:txBody>
      <dsp:txXfrm>
        <a:off x="76912" y="78884"/>
        <a:ext cx="3656175" cy="1421732"/>
      </dsp:txXfrm>
    </dsp:sp>
    <dsp:sp modelId="{0B3C3AC6-2F48-C74B-A242-CE6741E56EE3}">
      <dsp:nvSpPr>
        <dsp:cNvPr id="0" name=""/>
        <dsp:cNvSpPr/>
      </dsp:nvSpPr>
      <dsp:spPr>
        <a:xfrm rot="5400000">
          <a:off x="5957583" y="-415168"/>
          <a:ext cx="2478166" cy="6773333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rgbClr val="4F81BD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Recommended following assessment for patients with CMI: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role of CMI and prescribed medication in the development or maintenance of depression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provision and compliance to optimal treatment for CMI</a:t>
          </a:r>
        </a:p>
      </dsp:txBody>
      <dsp:txXfrm rot="-5400000">
        <a:off x="3810000" y="1853389"/>
        <a:ext cx="6652359" cy="2236218"/>
      </dsp:txXfrm>
    </dsp:sp>
    <dsp:sp modelId="{90E46B06-661B-D04E-9415-A230418C4F1E}">
      <dsp:nvSpPr>
        <dsp:cNvPr id="0" name=""/>
        <dsp:cNvSpPr/>
      </dsp:nvSpPr>
      <dsp:spPr>
        <a:xfrm>
          <a:off x="0" y="2255710"/>
          <a:ext cx="3809999" cy="143157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rgbClr val="000000"/>
              </a:solidFill>
              <a:latin typeface="Calibri"/>
              <a:ea typeface="+mn-ea"/>
              <a:cs typeface="+mn-cs"/>
            </a:rPr>
            <a:t>NICE 2010 guidelines </a:t>
          </a:r>
        </a:p>
      </dsp:txBody>
      <dsp:txXfrm>
        <a:off x="69884" y="2325594"/>
        <a:ext cx="3670231" cy="1291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B5DD8-2E4F-4F46-BE91-44E00011AC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26C37-70CF-41E4-8D2F-5ADE3AD2A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2A801-D262-474E-8E28-8C845F0EB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BCCB9-FEDC-43CF-8BB5-2DDC7FC3F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0F833-BC69-40E7-85A5-198300DDB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8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A3F7-A8E7-4735-A6A2-C2337B327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AD55B-8CA4-4232-8A7D-C26972FFC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51886-D248-47E8-A167-257BE1555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A88F9-A9EF-491E-915D-CCCC81AA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A9900-9B57-4428-99AF-756EEBDA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29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887A5-B25A-48C4-B226-7934F0603F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284AE5-5344-41D2-87CD-93D6B63CB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7B41D-392F-468C-8129-C66EAD5A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FAEA-7DB2-4EDB-8FA8-7FFBE678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64821-3710-402E-BAF2-7182CBB9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F970A-711A-4173-9563-E95B183A0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8BD12-A438-487B-8954-A549C4D06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7FB11-E2CD-4AF4-840C-4116A84B1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05B0A-038E-4E0B-9022-EA4F006C3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7B655-E38B-4EA4-AD2A-EB13D0A8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9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F3D6-04D3-4EC0-840B-DF9DD7F4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3C1EF-8F0C-46F8-88E7-3EE070FAA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00A7D-D5A0-47B9-8405-07C7E631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08F47-82EA-49EB-94E1-A26501A68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BDC2E-F665-44BF-941F-59BBD63B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9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8E750-0BB9-47F2-8B2F-929A22E0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43D31-FF0C-4BFE-B472-BBB496CD3A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314DC7-2B98-42CD-B059-BEB48ACB0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D3606-C9DE-40E6-B6D3-99D61F339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CADB-3F2F-4D1F-921D-3F7F820B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EDFE2-8D8D-4ABE-BF1B-25FFCAE73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9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BF2B6-B3F7-4802-8932-C005A57B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3A5B5-8A26-4C1B-B14A-C51123C33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64C8B-C73E-4475-BD67-207288D3D2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1B489-0B55-41A7-BEA3-80AD7C3673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1ED9F7-5040-4789-877D-7A8C2CDCAC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3D4057-68ED-4F8D-98C8-56F0E587D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04E2E6-4678-4D55-91EA-D71D7053B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16C103-D275-465C-837E-C5A54E137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5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F64AF-7C97-4C41-BA92-E7B355073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BC672F-3637-468A-BEAB-B31AA207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0DFE06-74C3-442D-B802-F252F332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A788BF-483C-4A02-AB9D-8C7F43F93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4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40F99-BBA2-4884-9A33-2FBB9BB0C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9D2F02-24E8-406D-982A-655134AAA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6DB96-82C7-4823-88CD-8F7C80AEA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5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39C49-76FF-42DA-BA8C-D041B9DB2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D9EE9-AB70-4790-99B8-2082E4009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C03E0-53BC-4594-A656-AB34E27C4A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314E-CDFB-429A-B6C7-0EBFD716A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E5430-7068-4952-B519-6314B6F98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159FE-DADF-41DB-A1F6-1B787A77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07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94C85-AF5B-4DA9-A501-BBBA7714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49FF45-5E8D-417E-9FC8-DF2075A22C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77EF3-36BC-4584-AE82-16C31F6E8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B3A89-BFAF-485A-894E-0C439679C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706AF-0197-4C5F-A566-763698EB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25204-4F75-40EF-BE0A-B3CA43DB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6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40296-B6AF-45BD-979A-966FD9A91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B85D28-81B4-4218-A52F-FA801E02B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D68D8-1F71-4E5E-B89E-7F9C69760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29C91-4DCB-4982-AEEC-84FC572791E4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EB7B6-F330-408A-8D7C-D2EA4F0D8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0743C-FD6D-466E-8A49-3FE3AFFAF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09339-0F81-434E-8640-3616D852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2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1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2EF939D-0C4F-42BC-AB00-926554E4B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959" y="2745012"/>
            <a:ext cx="7778243" cy="1655762"/>
          </a:xfrm>
        </p:spPr>
        <p:txBody>
          <a:bodyPr>
            <a:normAutofit lnSpcReduction="10000"/>
          </a:bodyPr>
          <a:lstStyle/>
          <a:p>
            <a:r>
              <a:rPr lang="en-US" sz="4000" b="1" dirty="0"/>
              <a:t>Special Population: Major Depressive Disorder In Patients With Chronic Medical Illness (CMI) </a:t>
            </a:r>
            <a:endParaRPr lang="en-US" dirty="0"/>
          </a:p>
        </p:txBody>
      </p:sp>
      <p:sp>
        <p:nvSpPr>
          <p:cNvPr id="6" name="Flowchart: Manual Input 5">
            <a:extLst>
              <a:ext uri="{FF2B5EF4-FFF2-40B4-BE49-F238E27FC236}">
                <a16:creationId xmlns:a16="http://schemas.microsoft.com/office/drawing/2014/main" id="{3681B469-9E18-404A-AABC-BBB9F8F463CC}"/>
              </a:ext>
            </a:extLst>
          </p:cNvPr>
          <p:cNvSpPr/>
          <p:nvPr/>
        </p:nvSpPr>
        <p:spPr>
          <a:xfrm rot="5400000" flipH="1">
            <a:off x="1613340" y="-1613338"/>
            <a:ext cx="2490951" cy="5717628"/>
          </a:xfrm>
          <a:prstGeom prst="flowChartManualInp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59E4D-DE5A-4153-98BF-26412B7FA4F9}"/>
              </a:ext>
            </a:extLst>
          </p:cNvPr>
          <p:cNvSpPr txBox="1"/>
          <p:nvPr/>
        </p:nvSpPr>
        <p:spPr>
          <a:xfrm>
            <a:off x="-84084" y="254060"/>
            <a:ext cx="5202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Training of Core Trainers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CPG Management of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Major Depressive Disorder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haroni" panose="02010803020104030203" pitchFamily="2" charset="-79"/>
              </a:rPr>
              <a:t>(Second Edition)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04564EC3-7995-4AEB-B812-36062193C5D9}"/>
              </a:ext>
            </a:extLst>
          </p:cNvPr>
          <p:cNvSpPr/>
          <p:nvPr/>
        </p:nvSpPr>
        <p:spPr>
          <a:xfrm rot="16200000" flipH="1">
            <a:off x="8936421" y="3602422"/>
            <a:ext cx="541284" cy="5969873"/>
          </a:xfrm>
          <a:prstGeom prst="flowChartManualInpu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84BD448B-6932-4A33-989F-5B2E140D7A1B}"/>
              </a:ext>
            </a:extLst>
          </p:cNvPr>
          <p:cNvSpPr/>
          <p:nvPr/>
        </p:nvSpPr>
        <p:spPr>
          <a:xfrm rot="5400000" flipH="1">
            <a:off x="3239815" y="2982313"/>
            <a:ext cx="635873" cy="7115501"/>
          </a:xfrm>
          <a:prstGeom prst="flowChartManualInp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030014C-D588-4FA3-9937-F9F11D1A9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643" y="759794"/>
            <a:ext cx="3308770" cy="48705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2746EF-DB2C-42D3-A4D4-B10E3DFD786D}"/>
              </a:ext>
            </a:extLst>
          </p:cNvPr>
          <p:cNvSpPr txBox="1"/>
          <p:nvPr/>
        </p:nvSpPr>
        <p:spPr>
          <a:xfrm>
            <a:off x="0" y="4249622"/>
            <a:ext cx="8742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MY" sz="3600" b="1" dirty="0" err="1">
                <a:solidFill>
                  <a:prstClr val="black"/>
                </a:solidFill>
              </a:rPr>
              <a:t>Dr.</a:t>
            </a:r>
            <a:r>
              <a:rPr lang="en-MY" sz="3600" b="1" dirty="0">
                <a:solidFill>
                  <a:prstClr val="black"/>
                </a:solidFill>
              </a:rPr>
              <a:t> Noor </a:t>
            </a:r>
            <a:r>
              <a:rPr lang="en-MY" sz="3600" b="1" dirty="0" err="1">
                <a:solidFill>
                  <a:prstClr val="black"/>
                </a:solidFill>
              </a:rPr>
              <a:t>Izuana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  <a:r>
              <a:rPr lang="en-MY" sz="3600" b="1" dirty="0" err="1">
                <a:solidFill>
                  <a:prstClr val="black"/>
                </a:solidFill>
              </a:rPr>
              <a:t>binti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  <a:r>
              <a:rPr lang="en-MY" sz="3600" b="1" dirty="0" err="1">
                <a:solidFill>
                  <a:prstClr val="black"/>
                </a:solidFill>
              </a:rPr>
              <a:t>Redzuan</a:t>
            </a:r>
            <a:r>
              <a:rPr lang="en-MY" sz="3600" b="1" dirty="0">
                <a:solidFill>
                  <a:prstClr val="black"/>
                </a:solidFill>
              </a:rPr>
              <a:t> </a:t>
            </a:r>
          </a:p>
          <a:p>
            <a:pPr lvl="0" algn="ctr">
              <a:defRPr/>
            </a:pPr>
            <a:r>
              <a:rPr lang="en-MY" sz="3200" dirty="0">
                <a:solidFill>
                  <a:prstClr val="black"/>
                </a:solidFill>
              </a:rPr>
              <a:t>Psychiatrist </a:t>
            </a:r>
          </a:p>
          <a:p>
            <a:pPr lvl="0" algn="ctr">
              <a:defRPr/>
            </a:pPr>
            <a:r>
              <a:rPr lang="en-MY" sz="3200" dirty="0">
                <a:solidFill>
                  <a:prstClr val="black"/>
                </a:solidFill>
              </a:rPr>
              <a:t>Hospital Kuala Lumpur </a:t>
            </a:r>
          </a:p>
        </p:txBody>
      </p:sp>
    </p:spTree>
    <p:extLst>
      <p:ext uri="{BB962C8B-B14F-4D97-AF65-F5344CB8AC3E}">
        <p14:creationId xmlns:p14="http://schemas.microsoft.com/office/powerpoint/2010/main" val="382643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  Treatment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Psychosocial Interventions &amp; Psychotherapy 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3200" dirty="0"/>
              <a:t>Pharmacotherapy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276950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A. Psychosocial Interventions </a:t>
            </a:r>
            <a:br>
              <a:rPr lang="en-US" b="1" dirty="0"/>
            </a:br>
            <a:r>
              <a:rPr lang="en-US" b="1" dirty="0"/>
              <a:t>&amp; Psychotherapy</a:t>
            </a:r>
            <a:r>
              <a:rPr lang="en-US" b="1" baseline="-25000" dirty="0"/>
              <a:t>1</a:t>
            </a:r>
            <a:r>
              <a:rPr lang="en-US" b="1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220719"/>
          </a:xfrm>
        </p:spPr>
        <p:txBody>
          <a:bodyPr>
            <a:normAutofit lnSpcReduction="10000"/>
          </a:bodyPr>
          <a:lstStyle/>
          <a:p>
            <a:pPr marL="342900" lvl="1" indent="-342900"/>
            <a:endParaRPr lang="en-US" sz="3200" dirty="0"/>
          </a:p>
          <a:p>
            <a:r>
              <a:rPr lang="en-US" sz="3200" dirty="0"/>
              <a:t>Psychosocial interventions and psychotherapy for MDD in patients with CMI based on severity of depression as recommended in Chapter 4. </a:t>
            </a:r>
          </a:p>
          <a:p>
            <a:r>
              <a:rPr lang="en-US" sz="3200" dirty="0"/>
              <a:t>NICE guidelines recommended a structured group physical activity and a group-based peer support (self-help) </a:t>
            </a:r>
            <a:r>
              <a:rPr lang="en-US" sz="3200" dirty="0" err="1"/>
              <a:t>programme</a:t>
            </a:r>
            <a:r>
              <a:rPr lang="en-US" sz="3200" dirty="0"/>
              <a:t> for mild to moderate depression in CMI.</a:t>
            </a:r>
            <a:r>
              <a:rPr lang="en-US" sz="3200" baseline="30000" dirty="0"/>
              <a:t>216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969846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	A</a:t>
            </a:r>
            <a:r>
              <a:rPr lang="en-US" dirty="0"/>
              <a:t>. </a:t>
            </a:r>
            <a:r>
              <a:rPr lang="en-US" b="1" dirty="0"/>
              <a:t>Psychosocial Interventions </a:t>
            </a:r>
            <a:br>
              <a:rPr lang="en-US" b="1" dirty="0"/>
            </a:br>
            <a:r>
              <a:rPr lang="en-US" b="1" dirty="0"/>
              <a:t>&amp; Psychotherapy</a:t>
            </a:r>
            <a:r>
              <a:rPr lang="en-US" b="1" baseline="-25000" dirty="0"/>
              <a:t>2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3241039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0" lvl="1" indent="0">
              <a:buNone/>
            </a:pPr>
            <a:endParaRPr lang="en-US" sz="3200" dirty="0"/>
          </a:p>
          <a:p>
            <a:pPr marL="571500" indent="-571500">
              <a:buAutoNum type="romanUcPeriod"/>
            </a:pPr>
            <a:r>
              <a:rPr lang="en-US" sz="3200" dirty="0"/>
              <a:t>Depression with Diabetes Mellitus (DM) </a:t>
            </a:r>
          </a:p>
          <a:p>
            <a:pPr marL="571500" indent="-571500">
              <a:buAutoNum type="romanUcPeriod"/>
            </a:pPr>
            <a:r>
              <a:rPr lang="en-US" sz="3200" dirty="0"/>
              <a:t>Depression with Coronary Heart Disease (CHD)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832665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I. Depression with Diabetes Mellitus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1661159"/>
          </a:xfrm>
        </p:spPr>
        <p:txBody>
          <a:bodyPr>
            <a:normAutofit/>
          </a:bodyPr>
          <a:lstStyle/>
          <a:p>
            <a:r>
              <a:rPr lang="en-US" dirty="0"/>
              <a:t>2 SR that included moderate quality papers in DM patients with depression: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EE81B1-1C8C-47C3-885A-FEC216F82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00682"/>
              </p:ext>
            </p:extLst>
          </p:nvPr>
        </p:nvGraphicFramePr>
        <p:xfrm>
          <a:off x="416559" y="2658461"/>
          <a:ext cx="11358881" cy="3238096"/>
        </p:xfrm>
        <a:graphic>
          <a:graphicData uri="http://schemas.openxmlformats.org/drawingml/2006/table">
            <a:tbl>
              <a:tblPr firstRow="1" bandRow="1"/>
              <a:tblGrid>
                <a:gridCol w="4105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3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39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5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1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Psychotherapy (CBT-based,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web-based CBT, telephone CBT plus walking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</a:rPr>
                        <a:t>programme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, minimal psychological intervention and psychodynamic supportive therapy)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Usual Care 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Psychotherapy beneficial in depression remission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at f/up:: </a:t>
                      </a:r>
                      <a:r>
                        <a:rPr lang="en-US" sz="20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204, level I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Short-term (OR=2.88, 95% CI 1.58 to 5.25)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Medium-term (OR=2.49, 95% CI 1.44 to 4.32). </a:t>
                      </a:r>
                    </a:p>
                    <a:p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0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Psychosocial interventions and TAU.</a:t>
                      </a:r>
                      <a:endParaRPr lang="en-US" sz="2000" baseline="30000" dirty="0">
                        <a:solidFill>
                          <a:srgbClr val="000000"/>
                        </a:solidFill>
                      </a:endParaRPr>
                    </a:p>
                    <a:p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TAU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Psychosocial interventions were effective in reducing depressive symptoms (SMD= -1.50, 95% CI -1.83 to -1.18) in acute treatment phase</a:t>
                      </a:r>
                      <a:r>
                        <a:rPr lang="nb-NO" sz="20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205, </a:t>
                      </a:r>
                      <a:r>
                        <a:rPr lang="nb-NO" sz="2000" b="0" i="0" u="none" strike="noStrike" kern="1200" baseline="300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r>
                        <a:rPr lang="nb-NO" sz="20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</a:t>
                      </a:r>
                      <a:endParaRPr lang="en-US" sz="2000" baseline="30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B5ECC69-37C8-44C0-B020-A717F7FCB796}"/>
              </a:ext>
            </a:extLst>
          </p:cNvPr>
          <p:cNvSpPr txBox="1"/>
          <p:nvPr/>
        </p:nvSpPr>
        <p:spPr>
          <a:xfrm>
            <a:off x="0" y="602700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204. Baumeister H, </a:t>
            </a:r>
            <a:r>
              <a:rPr lang="en-US" sz="1200" dirty="0" err="1"/>
              <a:t>Hutter</a:t>
            </a:r>
            <a:r>
              <a:rPr lang="en-US" sz="1200" dirty="0"/>
              <a:t> N, </a:t>
            </a:r>
            <a:r>
              <a:rPr lang="en-US" sz="1200" dirty="0" err="1"/>
              <a:t>Bengel</a:t>
            </a:r>
            <a:r>
              <a:rPr lang="en-US" sz="1200" dirty="0"/>
              <a:t> J. Psychological and pharmacological interventions for depression in patients with diabetes mellitus and depression. Cochrane Database Syst Rev. 2012;(12):CD008381.</a:t>
            </a:r>
          </a:p>
          <a:p>
            <a:r>
              <a:rPr lang="en-US" sz="1200" dirty="0"/>
              <a:t>205. </a:t>
            </a:r>
            <a:r>
              <a:rPr lang="en-US" sz="1200" dirty="0" err="1"/>
              <a:t>Xie</a:t>
            </a:r>
            <a:r>
              <a:rPr lang="en-US" sz="1200" dirty="0"/>
              <a:t> J, Deng W. Psychosocial intervention for patients with type 2 diabetes mellitus and comorbid depression: a meta-analysis of randomized controlled trials. Neuropsychiatric disease and treatment. 2017;13:2681-2690.</a:t>
            </a:r>
          </a:p>
        </p:txBody>
      </p:sp>
    </p:spTree>
    <p:extLst>
      <p:ext uri="{BB962C8B-B14F-4D97-AF65-F5344CB8AC3E}">
        <p14:creationId xmlns:p14="http://schemas.microsoft.com/office/powerpoint/2010/main" val="2161594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II. Depression with Coronary Heart Disease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1661159"/>
          </a:xfrm>
        </p:spPr>
        <p:txBody>
          <a:bodyPr>
            <a:normAutofit/>
          </a:bodyPr>
          <a:lstStyle/>
          <a:p>
            <a:r>
              <a:rPr lang="en-US" sz="3200" dirty="0"/>
              <a:t>2 SRs that (moderate quality papers) in CHD patients with depression: 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F73E13B-8313-4ABD-A946-928AA0779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174778"/>
              </p:ext>
            </p:extLst>
          </p:nvPr>
        </p:nvGraphicFramePr>
        <p:xfrm>
          <a:off x="193041" y="2724345"/>
          <a:ext cx="11836399" cy="3291840"/>
        </p:xfrm>
        <a:graphic>
          <a:graphicData uri="http://schemas.openxmlformats.org/drawingml/2006/table">
            <a:tbl>
              <a:tblPr firstRow="1" bandRow="1"/>
              <a:tblGrid>
                <a:gridCol w="4885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48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05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38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3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Psychosocial interventions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&amp; 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psychotherapy alone or with cardiac rehab </a:t>
                      </a:r>
                    </a:p>
                    <a:p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(based on CBT components, </a:t>
                      </a:r>
                      <a:r>
                        <a:rPr lang="en-US" dirty="0" err="1">
                          <a:solidFill>
                            <a:srgbClr val="000000"/>
                          </a:solidFill>
                        </a:rPr>
                        <a:t>counselling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, stress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reduction, telephone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0000"/>
                          </a:solidFill>
                        </a:rPr>
                        <a:t>counselling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, home-based intervention, telephone CBT &amp; transcendental meditation technique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Usual care or other types of rehab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Psychosocial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inventions &amp; psychotherapy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 reduced depressive symptoms (SMD= -0.27 95% CI -0.39 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to -0.15) . </a:t>
                      </a:r>
                      <a:r>
                        <a:rPr lang="en-US" sz="18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206, level I</a:t>
                      </a:r>
                      <a:endParaRPr lang="en-US" baseline="3000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1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CBT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Usual care</a:t>
                      </a:r>
                      <a:r>
                        <a:rPr lang="en-US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CBT </a:t>
                      </a:r>
                      <a:r>
                        <a:rPr lang="it-IT" dirty="0" err="1">
                          <a:solidFill>
                            <a:srgbClr val="000000"/>
                          </a:solidFill>
                        </a:rPr>
                        <a:t>improved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it-IT" dirty="0" err="1">
                          <a:solidFill>
                            <a:srgbClr val="000000"/>
                          </a:solidFill>
                        </a:rPr>
                        <a:t>depression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 score </a:t>
                      </a:r>
                      <a:r>
                        <a:rPr lang="it-IT" dirty="0" err="1">
                          <a:solidFill>
                            <a:srgbClr val="000000"/>
                          </a:solidFill>
                        </a:rPr>
                        <a:t>at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:</a:t>
                      </a:r>
                      <a:r>
                        <a:rPr lang="en-US" sz="18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207, level I</a:t>
                      </a:r>
                      <a:endParaRPr lang="it-IT" baseline="3000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short-</a:t>
                      </a:r>
                      <a:r>
                        <a:rPr lang="it-IT" dirty="0" err="1">
                          <a:solidFill>
                            <a:srgbClr val="000000"/>
                          </a:solidFill>
                        </a:rPr>
                        <a:t>term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- SMD of -0.81 (95% CI -1.26 to -0.36)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long </a:t>
                      </a:r>
                      <a:r>
                        <a:rPr lang="it-IT" dirty="0" err="1">
                          <a:solidFill>
                            <a:srgbClr val="000000"/>
                          </a:solidFill>
                        </a:rPr>
                        <a:t>term</a:t>
                      </a:r>
                      <a:r>
                        <a:rPr lang="it-IT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: SMD of -0.75 (95% CI -1.20 to -0.30)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2C034A0-1549-4394-ABE4-5BBAC3C2816A}"/>
              </a:ext>
            </a:extLst>
          </p:cNvPr>
          <p:cNvSpPr txBox="1"/>
          <p:nvPr/>
        </p:nvSpPr>
        <p:spPr>
          <a:xfrm>
            <a:off x="84084" y="6096085"/>
            <a:ext cx="12107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206. Richards SH, Anderson L, </a:t>
            </a:r>
            <a:r>
              <a:rPr lang="fr-FR" sz="1400" dirty="0" err="1"/>
              <a:t>Jenkinson</a:t>
            </a:r>
            <a:r>
              <a:rPr lang="fr-FR" sz="1400" dirty="0"/>
              <a:t> CE, et al. </a:t>
            </a:r>
            <a:r>
              <a:rPr lang="fr-FR" sz="1400" dirty="0" err="1"/>
              <a:t>Psychological</a:t>
            </a:r>
            <a:r>
              <a:rPr lang="fr-FR" sz="1400" dirty="0"/>
              <a:t> interventions for </a:t>
            </a:r>
            <a:r>
              <a:rPr lang="en-US" sz="1400" dirty="0"/>
              <a:t>coronary heart disease. Cochrane Database Syst Rev. 2017;(4):CD002902.</a:t>
            </a:r>
          </a:p>
          <a:p>
            <a:r>
              <a:rPr lang="en-US" sz="1400" dirty="0"/>
              <a:t>207. Baumeister H, </a:t>
            </a:r>
            <a:r>
              <a:rPr lang="en-US" sz="1400" dirty="0" err="1"/>
              <a:t>Hutter</a:t>
            </a:r>
            <a:r>
              <a:rPr lang="en-US" sz="1400" dirty="0"/>
              <a:t> N, </a:t>
            </a:r>
            <a:r>
              <a:rPr lang="en-US" sz="1400" dirty="0" err="1"/>
              <a:t>Bengel</a:t>
            </a:r>
            <a:r>
              <a:rPr lang="en-US" sz="1400" dirty="0"/>
              <a:t> J. Psychological and pharmacological interventions for depression in patients with coronary artery disease. Cochrane</a:t>
            </a:r>
          </a:p>
          <a:p>
            <a:r>
              <a:rPr lang="en-US" sz="1400" dirty="0"/>
              <a:t>         Database Syst Rev. 2011(9):CD008012.</a:t>
            </a:r>
          </a:p>
        </p:txBody>
      </p:sp>
    </p:spTree>
    <p:extLst>
      <p:ext uri="{BB962C8B-B14F-4D97-AF65-F5344CB8AC3E}">
        <p14:creationId xmlns:p14="http://schemas.microsoft.com/office/powerpoint/2010/main" val="3894767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</a:t>
            </a:r>
            <a:r>
              <a:rPr lang="en-US" b="1" baseline="-25000" dirty="0"/>
              <a:t>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When an antidepressant is prescribed for a patient with depression and underlying CMI, NICE 2010 recommended to consider the following:</a:t>
            </a:r>
            <a:r>
              <a:rPr lang="en-US" sz="3200" baseline="30000" dirty="0"/>
              <a:t>216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presence of additional medical problems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side effects of antidepressants, which may affect the underlying medical illness (in particular, SSRIs may result in or exacerbate </a:t>
            </a:r>
            <a:r>
              <a:rPr lang="en-US" dirty="0" err="1"/>
              <a:t>hyponatraemia</a:t>
            </a:r>
            <a:r>
              <a:rPr lang="en-US" dirty="0"/>
              <a:t>, especially in older patients)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interactions with other medications prescribed for underlying CMI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084496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B. Pharmacotherapy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725034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571500" indent="-571500">
              <a:buAutoNum type="romanUcPeriod"/>
            </a:pPr>
            <a:r>
              <a:rPr lang="en-US" sz="3200" dirty="0"/>
              <a:t>Depression with Diabetes Mellitus</a:t>
            </a:r>
          </a:p>
          <a:p>
            <a:pPr marL="571500" indent="-571500">
              <a:buAutoNum type="romanUcPeriod"/>
            </a:pPr>
            <a:r>
              <a:rPr lang="en-US" sz="3200" dirty="0"/>
              <a:t>Depression with Coronary Heart Disease</a:t>
            </a:r>
          </a:p>
          <a:p>
            <a:pPr marL="571500" indent="-571500">
              <a:buAutoNum type="romanUcPeriod"/>
            </a:pPr>
            <a:r>
              <a:rPr lang="en-US" sz="3200" dirty="0"/>
              <a:t>Depression with Cancer</a:t>
            </a:r>
          </a:p>
          <a:p>
            <a:pPr marL="571500" indent="-571500">
              <a:buAutoNum type="romanUcPeriod"/>
            </a:pPr>
            <a:r>
              <a:rPr lang="en-US" sz="3200" dirty="0"/>
              <a:t>Depression with End Stage Renal Disease</a:t>
            </a:r>
          </a:p>
          <a:p>
            <a:pPr marL="571500" indent="-571500">
              <a:buAutoNum type="romanUcPeriod"/>
            </a:pPr>
            <a:r>
              <a:rPr lang="en-US" sz="3200" dirty="0"/>
              <a:t>Depression in Post Stroke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755560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I. Depression with Diabetes Mellitus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951"/>
            <a:ext cx="10919460" cy="981202"/>
          </a:xfrm>
        </p:spPr>
        <p:txBody>
          <a:bodyPr>
            <a:normAutofit lnSpcReduction="10000"/>
          </a:bodyPr>
          <a:lstStyle/>
          <a:p>
            <a:pPr marL="342900" lvl="1" indent="-342900"/>
            <a:endParaRPr lang="en-US" sz="3200" dirty="0"/>
          </a:p>
          <a:p>
            <a:r>
              <a:rPr lang="en-US" dirty="0"/>
              <a:t>1 SR in DM patients with depression</a:t>
            </a:r>
            <a:r>
              <a:rPr lang="en-US" baseline="30000" dirty="0"/>
              <a:t>204, level I</a:t>
            </a:r>
            <a:r>
              <a:rPr lang="en-US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E2EC577-DFE4-499D-A3B1-B2850797BA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98821"/>
              </p:ext>
            </p:extLst>
          </p:nvPr>
        </p:nvGraphicFramePr>
        <p:xfrm>
          <a:off x="511179" y="2661450"/>
          <a:ext cx="11067071" cy="3108960"/>
        </p:xfrm>
        <a:graphic>
          <a:graphicData uri="http://schemas.openxmlformats.org/drawingml/2006/table">
            <a:tbl>
              <a:tblPr firstRow="1" bandRow="1"/>
              <a:tblGrid>
                <a:gridCol w="2295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1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50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0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39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Antidepressants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Reduced depressive score at short-term (SMD= 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0.61, 95% CI 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0.94 to 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0.27</a:t>
                      </a:r>
                      <a:r>
                        <a:rPr lang="mr-IN" sz="2400" dirty="0"/>
                        <a:t>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Had beneficial effect in depression remission at short-term (OR=2.50, 95% CI 1.21 to 5.15)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SSRIs (sertraline, paroxetine and fluoxetine) showed improvement in </a:t>
                      </a:r>
                      <a:r>
                        <a:rPr lang="en-US" sz="2400" dirty="0" err="1"/>
                        <a:t>glycaemic</a:t>
                      </a:r>
                      <a:r>
                        <a:rPr lang="en-US" sz="2400" dirty="0"/>
                        <a:t> control at short-term with MD for HbA1c of -0.4% 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(95% CI 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0.6 to 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0.1)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08D713C-36F3-435F-B259-EE9F19E854D0}"/>
              </a:ext>
            </a:extLst>
          </p:cNvPr>
          <p:cNvSpPr txBox="1"/>
          <p:nvPr/>
        </p:nvSpPr>
        <p:spPr>
          <a:xfrm>
            <a:off x="84084" y="6308287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204. Baumeister H, </a:t>
            </a:r>
            <a:r>
              <a:rPr lang="en-US" sz="1400" dirty="0" err="1"/>
              <a:t>Hutter</a:t>
            </a:r>
            <a:r>
              <a:rPr lang="en-US" sz="1400" dirty="0"/>
              <a:t> N, </a:t>
            </a:r>
            <a:r>
              <a:rPr lang="en-US" sz="1400" dirty="0" err="1"/>
              <a:t>Bengel</a:t>
            </a:r>
            <a:r>
              <a:rPr lang="en-US" sz="1400" dirty="0"/>
              <a:t> J. Psychological and pharmacological interventions for depression in patients with diabetes mellitus and depression. Cochrane </a:t>
            </a:r>
          </a:p>
          <a:p>
            <a:r>
              <a:rPr lang="en-US" sz="1400" dirty="0"/>
              <a:t>         Database Syst Rev. 2012;(12):CD008381.</a:t>
            </a:r>
          </a:p>
        </p:txBody>
      </p:sp>
    </p:spTree>
    <p:extLst>
      <p:ext uri="{BB962C8B-B14F-4D97-AF65-F5344CB8AC3E}">
        <p14:creationId xmlns:p14="http://schemas.microsoft.com/office/powerpoint/2010/main" val="1735537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II. Depression With Coronary Heart Disease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2001390"/>
            <a:ext cx="10919460" cy="709328"/>
          </a:xfrm>
        </p:spPr>
        <p:txBody>
          <a:bodyPr>
            <a:normAutofit/>
          </a:bodyPr>
          <a:lstStyle/>
          <a:p>
            <a:r>
              <a:rPr lang="en-US" sz="3200" dirty="0"/>
              <a:t>1 SR in patients with depression and CHD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  <a:r>
              <a:rPr lang="en-US" sz="3200" baseline="30000" dirty="0"/>
              <a:t>207, level I</a:t>
            </a:r>
            <a:r>
              <a:rPr lang="en-US" sz="32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2E8A078-E15F-44C0-9DC6-FA0CE5264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850284"/>
              </p:ext>
            </p:extLst>
          </p:nvPr>
        </p:nvGraphicFramePr>
        <p:xfrm>
          <a:off x="479486" y="2735906"/>
          <a:ext cx="11458513" cy="2393853"/>
        </p:xfrm>
        <a:graphic>
          <a:graphicData uri="http://schemas.openxmlformats.org/drawingml/2006/table">
            <a:tbl>
              <a:tblPr firstRow="1" bandRow="1"/>
              <a:tblGrid>
                <a:gridCol w="2385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11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36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84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/>
                        <a:t>SSRIs (sertraline, fluoxetine or citalopram) 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SSRIs reduced short-term depression score (SMD= -0.24, 95% CI -0.38 to -0.09)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No significant difference in recurrent non-fatal MI, CHF, recurrent angina pectoris or reduction of cardiac procedures.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55E857B-46BE-45DA-B43A-36D44C5FBF12}"/>
              </a:ext>
            </a:extLst>
          </p:cNvPr>
          <p:cNvSpPr txBox="1"/>
          <p:nvPr/>
        </p:nvSpPr>
        <p:spPr>
          <a:xfrm>
            <a:off x="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207. Baumeister H, </a:t>
            </a:r>
            <a:r>
              <a:rPr lang="en-US" sz="1400" dirty="0" err="1"/>
              <a:t>Hutter</a:t>
            </a:r>
            <a:r>
              <a:rPr lang="en-US" sz="1400" dirty="0"/>
              <a:t> N, </a:t>
            </a:r>
            <a:r>
              <a:rPr lang="en-US" sz="1400" dirty="0" err="1"/>
              <a:t>Bengel</a:t>
            </a:r>
            <a:r>
              <a:rPr lang="en-US" sz="1400" dirty="0"/>
              <a:t> J. Psychological and pharmacological interventions for depression in patients with coronary artery disease. Cochrane Database </a:t>
            </a:r>
          </a:p>
          <a:p>
            <a:r>
              <a:rPr lang="en-US" sz="1400" dirty="0"/>
              <a:t>          Syst Rev. 2011(9):CD008012.</a:t>
            </a:r>
          </a:p>
        </p:txBody>
      </p:sp>
    </p:spTree>
    <p:extLst>
      <p:ext uri="{BB962C8B-B14F-4D97-AF65-F5344CB8AC3E}">
        <p14:creationId xmlns:p14="http://schemas.microsoft.com/office/powerpoint/2010/main" val="1862931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III. Depression with Cancer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613852"/>
          </a:xfrm>
        </p:spPr>
        <p:txBody>
          <a:bodyPr>
            <a:normAutofit/>
          </a:bodyPr>
          <a:lstStyle/>
          <a:p>
            <a:r>
              <a:rPr lang="en-US" sz="3200" dirty="0"/>
              <a:t>2 SRs in cancer patients with depression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AF75129-9D14-4D1E-B832-B357A33389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364095"/>
              </p:ext>
            </p:extLst>
          </p:nvPr>
        </p:nvGraphicFramePr>
        <p:xfrm>
          <a:off x="439345" y="2458846"/>
          <a:ext cx="11265050" cy="3043555"/>
        </p:xfrm>
        <a:graphic>
          <a:graphicData uri="http://schemas.openxmlformats.org/drawingml/2006/table">
            <a:tbl>
              <a:tblPr firstRow="1" bandRow="1"/>
              <a:tblGrid>
                <a:gridCol w="2119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8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7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9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Antidepressant (fluoxetine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</a:rPr>
                        <a:t>mianserin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)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No significant difference in effectiveness between antidepressant compared with placebo at 6-12 weeks: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20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208, level I</a:t>
                      </a:r>
                      <a:endParaRPr lang="en-US" sz="2000" baseline="3000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Fluoxetine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</a:rPr>
                        <a:t>mianserin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SSRIs (paroxetine or fluoxetine)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TCAs (amitriptyline or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</a:rPr>
                        <a:t>desipramine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) </a:t>
                      </a:r>
                    </a:p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No significant difference in in dropouts (ineffectiveness and side effects.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Antidepressant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Placebo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</a:rPr>
                        <a:t>Antidepressant reduced depressive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symptoms  (SMD=-</a:t>
                      </a:r>
                      <a:r>
                        <a:rPr lang="mr-IN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0.596, 95% CI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lang="mr-IN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1.041 to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lang="mr-IN" sz="20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0.150)</a:t>
                      </a:r>
                      <a:r>
                        <a:rPr lang="en-US" sz="20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0" i="0" u="none" strike="noStrike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209, level I</a:t>
                      </a:r>
                      <a:endParaRPr lang="en-US" sz="2000" baseline="300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B37589E-852C-4BF0-9497-0B5F18099B9E}"/>
              </a:ext>
            </a:extLst>
          </p:cNvPr>
          <p:cNvSpPr txBox="1"/>
          <p:nvPr/>
        </p:nvSpPr>
        <p:spPr>
          <a:xfrm>
            <a:off x="84084" y="6119336"/>
            <a:ext cx="12107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208. </a:t>
            </a:r>
            <a:r>
              <a:rPr lang="en-US" sz="1400" dirty="0" err="1"/>
              <a:t>Ostuzzi</a:t>
            </a:r>
            <a:r>
              <a:rPr lang="en-US" sz="1400" dirty="0"/>
              <a:t> G, </a:t>
            </a:r>
            <a:r>
              <a:rPr lang="en-US" sz="1400" dirty="0" err="1"/>
              <a:t>Matcham</a:t>
            </a:r>
            <a:r>
              <a:rPr lang="en-US" sz="1400" dirty="0"/>
              <a:t> F, </a:t>
            </a:r>
            <a:r>
              <a:rPr lang="en-US" sz="1400" dirty="0" err="1"/>
              <a:t>Dauchy</a:t>
            </a:r>
            <a:r>
              <a:rPr lang="en-US" sz="1400" dirty="0"/>
              <a:t> S, et al. Antidepressants for the treatment of depression in people with cancer. Cochrane Database Syst Rev. 2015(6):CD011006.</a:t>
            </a:r>
          </a:p>
          <a:p>
            <a:r>
              <a:rPr lang="en-US" sz="1400" dirty="0"/>
              <a:t>209. </a:t>
            </a:r>
            <a:r>
              <a:rPr lang="en-US" sz="1400" dirty="0" err="1"/>
              <a:t>Ostuzzi</a:t>
            </a:r>
            <a:r>
              <a:rPr lang="en-US" sz="1400" dirty="0"/>
              <a:t> G, Benda L, Costa E, et al. Efficacy and acceptability of antidepressants on the continuum of depressive experiences in patients with cancer: Systematic</a:t>
            </a:r>
          </a:p>
          <a:p>
            <a:r>
              <a:rPr lang="en-US" sz="1400" dirty="0"/>
              <a:t>         review and meta-analysis. Cancer Treat Rev. 2015;41(8):714-724.</a:t>
            </a:r>
          </a:p>
        </p:txBody>
      </p:sp>
    </p:spTree>
    <p:extLst>
      <p:ext uri="{BB962C8B-B14F-4D97-AF65-F5344CB8AC3E}">
        <p14:creationId xmlns:p14="http://schemas.microsoft.com/office/powerpoint/2010/main" val="1219444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Learning Objective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9360" y="1832002"/>
            <a:ext cx="9062720" cy="3545839"/>
          </a:xfrm>
        </p:spPr>
        <p:txBody>
          <a:bodyPr>
            <a:normAutofit/>
          </a:bodyPr>
          <a:lstStyle/>
          <a:p>
            <a:pPr marL="342900" lvl="1" indent="-342900"/>
            <a:endParaRPr lang="en-US" sz="3200" dirty="0"/>
          </a:p>
          <a:p>
            <a:pPr marL="0" indent="0">
              <a:buNone/>
            </a:pPr>
            <a:r>
              <a:rPr lang="en-US" sz="3200" dirty="0"/>
              <a:t>To understand the management of MDD in patients with chronic medical illness in the following aspects:</a:t>
            </a:r>
          </a:p>
          <a:p>
            <a:pPr marL="803275" indent="-346075">
              <a:buFont typeface="Courier New" panose="02070309020205020404" pitchFamily="49" charset="0"/>
              <a:buChar char="o"/>
            </a:pPr>
            <a:r>
              <a:rPr lang="en-US" dirty="0"/>
              <a:t>Assessment </a:t>
            </a:r>
          </a:p>
          <a:p>
            <a:pPr marL="803275" indent="-346075">
              <a:buFont typeface="Courier New" panose="02070309020205020404" pitchFamily="49" charset="0"/>
              <a:buChar char="o"/>
            </a:pPr>
            <a:r>
              <a:rPr lang="en-US" dirty="0"/>
              <a:t>Diagnosis </a:t>
            </a:r>
          </a:p>
          <a:p>
            <a:pPr marL="803275" indent="-346075">
              <a:buFont typeface="Courier New" panose="02070309020205020404" pitchFamily="49" charset="0"/>
              <a:buChar char="o"/>
            </a:pPr>
            <a:r>
              <a:rPr lang="en-US" dirty="0"/>
              <a:t>Treatment</a:t>
            </a:r>
            <a:endParaRPr lang="en-MY" sz="3900" b="1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 descr="Image result for TICK">
            <a:extLst>
              <a:ext uri="{FF2B5EF4-FFF2-40B4-BE49-F238E27FC236}">
                <a16:creationId xmlns:a16="http://schemas.microsoft.com/office/drawing/2014/main" id="{574DD185-36DB-467A-8E82-95E2E2F3B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814" y="2464498"/>
            <a:ext cx="962851" cy="83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787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   IV. Depression with End-stage Renal Disease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897209"/>
            <a:ext cx="10919460" cy="609599"/>
          </a:xfrm>
        </p:spPr>
        <p:txBody>
          <a:bodyPr>
            <a:normAutofit/>
          </a:bodyPr>
          <a:lstStyle/>
          <a:p>
            <a:r>
              <a:rPr lang="en-US" sz="3200" dirty="0"/>
              <a:t>1 SR in ESRD patients on dialysis with depression:</a:t>
            </a:r>
            <a:r>
              <a:rPr lang="en-US" sz="3200" baseline="30000" dirty="0"/>
              <a:t>210, level I</a:t>
            </a:r>
            <a:r>
              <a:rPr lang="en-US" sz="32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F9BE0C1-A851-4EE7-9C5A-8A5B787CC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006520"/>
              </p:ext>
            </p:extLst>
          </p:nvPr>
        </p:nvGraphicFramePr>
        <p:xfrm>
          <a:off x="342190" y="2713330"/>
          <a:ext cx="11459360" cy="3108960"/>
        </p:xfrm>
        <a:graphic>
          <a:graphicData uri="http://schemas.openxmlformats.org/drawingml/2006/table">
            <a:tbl>
              <a:tblPr firstRow="1" bandRow="1"/>
              <a:tblGrid>
                <a:gridCol w="2196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069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94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5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Antidepressants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Sertraline reduced depressive symptoms (MD for BDI score=</a:t>
                      </a:r>
                      <a:r>
                        <a:rPr lang="en-US" sz="2400" dirty="0">
                          <a:latin typeface="+mn-lt"/>
                          <a:cs typeface="Calibri"/>
                        </a:rPr>
                        <a:t>-</a:t>
                      </a:r>
                      <a:r>
                        <a:rPr lang="mr-IN" sz="2400" dirty="0">
                          <a:latin typeface="Calibri"/>
                          <a:cs typeface="Calibri"/>
                        </a:rPr>
                        <a:t>7.50, 95% CI -11.94 to -3.06)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 err="1"/>
                        <a:t>Escitalopram</a:t>
                      </a:r>
                      <a:r>
                        <a:rPr lang="en-US" sz="2400" dirty="0"/>
                        <a:t> reduced depressive symptoms (p=0.001)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SSRIs (fluoxetine, sertraline and </a:t>
                      </a:r>
                      <a:r>
                        <a:rPr lang="en-US" sz="2400" dirty="0" err="1"/>
                        <a:t>escitalopram</a:t>
                      </a:r>
                      <a:r>
                        <a:rPr lang="en-US" sz="2400" dirty="0"/>
                        <a:t>) increased nausea </a:t>
                      </a:r>
                      <a:r>
                        <a:rPr lang="pl-PL" sz="2400" dirty="0"/>
                        <a:t>(RR=2.67, 95% CI 1.26 to 5.68)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pl-PL" sz="2400" dirty="0"/>
                        <a:t>No significant risk of antidepressant causing hypotension, headache, and sexual dysfunction compared with placebo.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5AEEA0C-9393-4EBA-B93D-79B893A48CE9}"/>
              </a:ext>
            </a:extLst>
          </p:cNvPr>
          <p:cNvSpPr txBox="1"/>
          <p:nvPr/>
        </p:nvSpPr>
        <p:spPr>
          <a:xfrm>
            <a:off x="84084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210. Palmer SC, Natale P, </a:t>
            </a:r>
            <a:r>
              <a:rPr lang="en-US" sz="1400" dirty="0" err="1"/>
              <a:t>Ruospo</a:t>
            </a:r>
            <a:r>
              <a:rPr lang="en-US" sz="1400" dirty="0"/>
              <a:t> M, et al. Antidepressants for treating depression in adults with end-stage kidney disease treated with dialysis. Cochrane Database</a:t>
            </a:r>
          </a:p>
          <a:p>
            <a:r>
              <a:rPr lang="en-US" sz="1400" dirty="0"/>
              <a:t>         Syst Rev. 2016(5):CDq004541.</a:t>
            </a:r>
          </a:p>
        </p:txBody>
      </p:sp>
    </p:spTree>
    <p:extLst>
      <p:ext uri="{BB962C8B-B14F-4D97-AF65-F5344CB8AC3E}">
        <p14:creationId xmlns:p14="http://schemas.microsoft.com/office/powerpoint/2010/main" val="784109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V. Depression in Post Stroke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728974"/>
          </a:xfrm>
        </p:spPr>
        <p:txBody>
          <a:bodyPr>
            <a:normAutofit/>
          </a:bodyPr>
          <a:lstStyle/>
          <a:p>
            <a:r>
              <a:rPr lang="en-US" sz="3200" dirty="0"/>
              <a:t>1 SR in patients with post-stroke depression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  <a:r>
              <a:rPr lang="en-US" sz="3200" baseline="30000" dirty="0"/>
              <a:t>211, level I</a:t>
            </a:r>
            <a:r>
              <a:rPr lang="en-US" sz="32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9D5EE4A-E094-42A3-BDD3-E795C4C80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84324"/>
              </p:ext>
            </p:extLst>
          </p:nvPr>
        </p:nvGraphicFramePr>
        <p:xfrm>
          <a:off x="508000" y="2577788"/>
          <a:ext cx="11168097" cy="3474720"/>
        </p:xfrm>
        <a:graphic>
          <a:graphicData uri="http://schemas.openxmlformats.org/drawingml/2006/table">
            <a:tbl>
              <a:tblPr firstRow="1" bandRow="1"/>
              <a:tblGrid>
                <a:gridCol w="2256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8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530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1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Intervention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Control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Outcome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90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Antidepressants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Placebo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dirty="0"/>
                        <a:t>Antidepressants (mostly TCAs and SSRIs</a:t>
                      </a:r>
                      <a:r>
                        <a:rPr lang="en-US" sz="2400"/>
                        <a:t>) are more </a:t>
                      </a:r>
                      <a:r>
                        <a:rPr lang="en-US" sz="2400" dirty="0"/>
                        <a:t>effective in achieving remission with OR of 0.47 (95% CI 0.22 to 0.98) 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dirty="0"/>
                        <a:t>Most common adverse events reported:</a:t>
                      </a:r>
                    </a:p>
                    <a:p>
                      <a:pPr marL="803275" indent="-346075">
                        <a:buFont typeface="Courier New" panose="02070309020205020404" pitchFamily="49" charset="0"/>
                        <a:buChar char="o"/>
                      </a:pPr>
                      <a:r>
                        <a:rPr lang="en-US" sz="2400" dirty="0"/>
                        <a:t>CNS e.g. confusion, sedation and tremors </a:t>
                      </a:r>
                      <a:r>
                        <a:rPr lang="mr-IN" sz="2400" dirty="0"/>
                        <a:t>(OR=1.96, 95% CI 1.19 to 3.24)</a:t>
                      </a:r>
                    </a:p>
                    <a:p>
                      <a:pPr marL="803275" indent="-346075">
                        <a:buFont typeface="Courier New" panose="02070309020205020404" pitchFamily="49" charset="0"/>
                        <a:buChar char="o"/>
                      </a:pPr>
                      <a:r>
                        <a:rPr lang="en-US" sz="2400" dirty="0"/>
                        <a:t>GI system e.g. constipation and </a:t>
                      </a:r>
                      <a:r>
                        <a:rPr lang="en-US" sz="2400" dirty="0" err="1"/>
                        <a:t>diarrhoea</a:t>
                      </a:r>
                      <a:r>
                        <a:rPr lang="en-US" sz="2400" dirty="0"/>
                        <a:t> (OR=2.37, 95% CI 1.38 </a:t>
                      </a:r>
                      <a:r>
                        <a:rPr lang="it-IT" sz="2400" dirty="0"/>
                        <a:t>to 4.06)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18ECDAB-ABD2-4D3C-A895-DB85337EBD6A}"/>
              </a:ext>
            </a:extLst>
          </p:cNvPr>
          <p:cNvSpPr txBox="1"/>
          <p:nvPr/>
        </p:nvSpPr>
        <p:spPr>
          <a:xfrm>
            <a:off x="711200" y="6524808"/>
            <a:ext cx="1076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211. Hackett ML, Anderson CS, House A, et al. Interventions for treating depression after stroke. Cochrane Database Syst Rev. 2008(4):CD003437.</a:t>
            </a:r>
          </a:p>
        </p:txBody>
      </p:sp>
    </p:spTree>
    <p:extLst>
      <p:ext uri="{BB962C8B-B14F-4D97-AF65-F5344CB8AC3E}">
        <p14:creationId xmlns:p14="http://schemas.microsoft.com/office/powerpoint/2010/main" val="2066843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/>
              <a:t>Key Messages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685AAA-81B4-4D85-A39D-580355FE7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346629"/>
            <a:ext cx="10515600" cy="342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56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020C3-9667-4A44-8F12-EC25E3FB2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223404"/>
            <a:ext cx="5577452" cy="3043796"/>
          </a:xfrm>
        </p:spPr>
        <p:txBody>
          <a:bodyPr anchor="b"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AD6120-1CEB-4728-B872-C1759C0DD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22871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316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Introduction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36879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Depression and chronic medical illness (CMI)</a:t>
            </a:r>
            <a:endParaRPr lang="en-US" sz="3200" baseline="30000" dirty="0"/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common 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bidirectional relationship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Adverse health risk </a:t>
            </a:r>
            <a:r>
              <a:rPr lang="en-US" sz="3200" dirty="0" err="1"/>
              <a:t>behaviours</a:t>
            </a:r>
            <a:r>
              <a:rPr lang="en-US" sz="3200" dirty="0"/>
              <a:t> &amp; psychobiological changes in depression increases the risk of CMI.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Biological changes and complications of CMI may precipitate depression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DDEF4F-323D-4EBD-9C56-120B50D14BA1}"/>
              </a:ext>
            </a:extLst>
          </p:cNvPr>
          <p:cNvSpPr txBox="1"/>
          <p:nvPr/>
        </p:nvSpPr>
        <p:spPr>
          <a:xfrm>
            <a:off x="609600" y="6492875"/>
            <a:ext cx="11058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200. </a:t>
            </a:r>
            <a:r>
              <a:rPr lang="en-US" sz="1400" dirty="0" err="1"/>
              <a:t>Katon</a:t>
            </a:r>
            <a:r>
              <a:rPr lang="en-US" sz="1400" dirty="0"/>
              <a:t> WJ. Epidemiology and treatment of depression in patients with chronic medical illness. Dialogues in Clinical Neuroscience. 2011;13(1):7-23</a:t>
            </a:r>
            <a:endParaRPr lang="en-MY" sz="1400" b="1" dirty="0">
              <a:solidFill>
                <a:srgbClr val="FF0000"/>
              </a:solidFill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3469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This CPG addresses common CMI in MDD 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6419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3515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Introduction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49" y="1912308"/>
            <a:ext cx="11992302" cy="4466297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500" dirty="0"/>
              <a:t>MA (83 cross-sectional studies)of outpatients having CMI (different clinical specialties) found depression or depressive symptoms</a:t>
            </a:r>
            <a:r>
              <a:rPr lang="en-US" sz="3500" baseline="30000" dirty="0"/>
              <a:t>: 201, level III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000" dirty="0"/>
              <a:t>Overall pooled prevalence 27.0% (95% CI 24.0 to 29.0)</a:t>
            </a:r>
          </a:p>
          <a:p>
            <a:pPr marL="803275" indent="-346075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000" dirty="0"/>
              <a:t>OR 3.16 (95% CI 2.66 to 3.76) compared with healthy controls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0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500" dirty="0"/>
              <a:t>Predictors of depressive symptoms in patients with CMI:</a:t>
            </a:r>
            <a:r>
              <a:rPr lang="en-US" sz="3500" baseline="30000" dirty="0"/>
              <a:t>202, level III</a:t>
            </a:r>
          </a:p>
          <a:p>
            <a:pPr marL="741363" indent="-508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000" dirty="0"/>
              <a:t>Acute life stress</a:t>
            </a:r>
          </a:p>
          <a:p>
            <a:pPr marL="741363" indent="-508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000" dirty="0"/>
              <a:t>Number of CMI</a:t>
            </a:r>
          </a:p>
          <a:p>
            <a:pPr marL="741363" indent="-508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000" dirty="0"/>
              <a:t>Family support satisfaction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99ED7-71B7-44ED-9A6D-327D38A5DCE4}"/>
              </a:ext>
            </a:extLst>
          </p:cNvPr>
          <p:cNvSpPr txBox="1"/>
          <p:nvPr/>
        </p:nvSpPr>
        <p:spPr>
          <a:xfrm>
            <a:off x="-73573" y="6419472"/>
            <a:ext cx="12490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201. Wang J, Wu X, Lai W, et al. Prevalence of depression and depressive symptoms among outpatients: a systematic review and meta-analysis. BMJ Open. 2017;7(8):e017173.2)</a:t>
            </a:r>
          </a:p>
          <a:p>
            <a:r>
              <a:rPr lang="en-US" sz="1200" dirty="0"/>
              <a:t>202.  Nan H, Lee PH, McDowell I, et al. Depressive symptoms in people with chronic physical conditions: prevalence and risk factors in a Hong Kong community sample. BMC Psychiatry. 2012;12:198.</a:t>
            </a:r>
          </a:p>
        </p:txBody>
      </p:sp>
    </p:spTree>
    <p:extLst>
      <p:ext uri="{BB962C8B-B14F-4D97-AF65-F5344CB8AC3E}">
        <p14:creationId xmlns:p14="http://schemas.microsoft.com/office/powerpoint/2010/main" val="2071726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 Screening</a:t>
            </a:r>
            <a:endParaRPr lang="en-US" sz="4000" b="1" baseline="30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36CDC05-6E72-4135-B59F-7565048A64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4451109"/>
              </p:ext>
            </p:extLst>
          </p:nvPr>
        </p:nvGraphicFramePr>
        <p:xfrm>
          <a:off x="1731875" y="2362357"/>
          <a:ext cx="8728249" cy="376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5A63DA0C-4C1F-4D96-A2D9-2753B39848D2}"/>
              </a:ext>
            </a:extLst>
          </p:cNvPr>
          <p:cNvSpPr/>
          <p:nvPr/>
        </p:nvSpPr>
        <p:spPr>
          <a:xfrm>
            <a:off x="0" y="6334780"/>
            <a:ext cx="12136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216. National Collaborating Centre for Mental Health. National Institute for Health and Clinical Excellence: Guidance. Depression in Adults with a Chronic Physical </a:t>
            </a:r>
          </a:p>
          <a:p>
            <a:r>
              <a:rPr lang="en-US" sz="1400" dirty="0"/>
              <a:t>         Health Problem. Leicester (UK): The British Psychological Society &amp; The Royal college of Psychiatrists; 2010.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9B3374-421A-48C3-8979-42F8C6FA5242}"/>
              </a:ext>
            </a:extLst>
          </p:cNvPr>
          <p:cNvSpPr txBox="1"/>
          <p:nvPr/>
        </p:nvSpPr>
        <p:spPr>
          <a:xfrm>
            <a:off x="1092200" y="1865462"/>
            <a:ext cx="7778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3363" indent="-233363">
              <a:buFont typeface="Arial" panose="020B0604020202020204" pitchFamily="34" charset="0"/>
              <a:buChar char="•"/>
            </a:pPr>
            <a:r>
              <a:rPr lang="en-US" sz="3200" dirty="0"/>
              <a:t>Screening for MDD in patients with CMI:</a:t>
            </a:r>
            <a:r>
              <a:rPr lang="en-US" sz="3200" baseline="30000" dirty="0"/>
              <a:t>216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76144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		Assessment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A5A03AF-D1B1-48C2-8F97-83E0CB6A67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1804084"/>
              </p:ext>
            </p:extLst>
          </p:nvPr>
        </p:nvGraphicFramePr>
        <p:xfrm>
          <a:off x="620889" y="1703854"/>
          <a:ext cx="10583333" cy="4212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58327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	Diagnosis &amp; Classification</a:t>
            </a:r>
            <a:r>
              <a:rPr lang="en-US" b="1" baseline="-25000" dirty="0"/>
              <a:t>1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40" y="1767841"/>
            <a:ext cx="10919460" cy="4277359"/>
          </a:xfrm>
        </p:spPr>
        <p:txBody>
          <a:bodyPr>
            <a:normAutofit lnSpcReduction="10000"/>
          </a:bodyPr>
          <a:lstStyle/>
          <a:p>
            <a:pPr marL="342900" lvl="1" indent="-342900"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r>
              <a:rPr lang="en-US" dirty="0"/>
              <a:t>Overlap somatic symptoms in depression and CMI (fatigue, appetite changes, psychomotor disturbances and sleep disturbances) </a:t>
            </a:r>
          </a:p>
          <a:p>
            <a:pPr>
              <a:lnSpc>
                <a:spcPct val="100000"/>
              </a:lnSpc>
            </a:pPr>
            <a:r>
              <a:rPr lang="en-US" dirty="0"/>
              <a:t>Agreement of five non-somatic DSM IV criteria (low mood, loss of interest or pleasure, guilt/worthlessness, impaired concentration/indecisiveness and suicidal ideation) and full DSM IV criteria for MDD was 93.7%. </a:t>
            </a:r>
            <a:r>
              <a:rPr lang="en-US" baseline="30000" dirty="0"/>
              <a:t>203, level III</a:t>
            </a:r>
          </a:p>
          <a:p>
            <a:pPr>
              <a:lnSpc>
                <a:spcPct val="100000"/>
              </a:lnSpc>
            </a:pPr>
            <a:r>
              <a:rPr lang="en-US" dirty="0"/>
              <a:t>In diagnosing MDD in patients with CMI, emphasis must be given to the non-somatic criteria.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CD82A8-A60F-478D-8A3C-DBCF44AB02D6}"/>
              </a:ext>
            </a:extLst>
          </p:cNvPr>
          <p:cNvSpPr txBox="1"/>
          <p:nvPr/>
        </p:nvSpPr>
        <p:spPr>
          <a:xfrm>
            <a:off x="-24130" y="633478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203. Zimmerman M, McGlinchey JB, Young D, et al. Diagnosing major depressive disorder I: A psychometric evaluation of the DSM-IV symptom criteria. J </a:t>
            </a:r>
            <a:r>
              <a:rPr lang="en-US" sz="1400" dirty="0" err="1"/>
              <a:t>Nerv</a:t>
            </a:r>
            <a:r>
              <a:rPr lang="en-US" sz="1400" dirty="0"/>
              <a:t> </a:t>
            </a:r>
            <a:r>
              <a:rPr lang="is-IS" sz="1400" dirty="0"/>
              <a:t>Ment </a:t>
            </a:r>
          </a:p>
          <a:p>
            <a:r>
              <a:rPr lang="is-IS" sz="1400" dirty="0"/>
              <a:t>         Dis. 2006;194(3):158-63.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76524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E70CB1-72FB-4AF4-9A96-0828EE6555F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US" b="1" dirty="0"/>
              <a:t>	 	Diagnosis &amp; Classification</a:t>
            </a:r>
            <a:r>
              <a:rPr lang="en-US" b="1" baseline="-25000" dirty="0"/>
              <a:t>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78692-646B-4A19-BBC3-9E0649C2B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270" y="1878674"/>
            <a:ext cx="10919460" cy="4037536"/>
          </a:xfrm>
        </p:spPr>
        <p:txBody>
          <a:bodyPr>
            <a:noAutofit/>
          </a:bodyPr>
          <a:lstStyle/>
          <a:p>
            <a:r>
              <a:rPr lang="en-US" sz="3200" dirty="0"/>
              <a:t>NICE 2010 guidelines classify depression in patients with CMI into the following:</a:t>
            </a:r>
            <a:r>
              <a:rPr lang="en-US" sz="3200" baseline="30000" dirty="0"/>
              <a:t>216</a:t>
            </a:r>
          </a:p>
          <a:p>
            <a:pPr marL="803275" lvl="1" indent="-346075">
              <a:buFont typeface="Courier New" panose="02070309020205020404" pitchFamily="49" charset="0"/>
              <a:buChar char="o"/>
            </a:pPr>
            <a:r>
              <a:rPr lang="en-US" sz="3200" dirty="0"/>
              <a:t>Sub threshold depressive symptoms: fewer than five symptoms of depression</a:t>
            </a:r>
          </a:p>
          <a:p>
            <a:pPr marL="803275" lvl="2" indent="-346075">
              <a:buFont typeface="Courier New" panose="02070309020205020404" pitchFamily="49" charset="0"/>
              <a:buChar char="o"/>
            </a:pPr>
            <a:r>
              <a:rPr lang="en-US" sz="3200" dirty="0"/>
              <a:t>Mild </a:t>
            </a:r>
          </a:p>
          <a:p>
            <a:pPr marL="803275" lvl="2" indent="-346075">
              <a:buFont typeface="Courier New" panose="02070309020205020404" pitchFamily="49" charset="0"/>
              <a:buChar char="o"/>
            </a:pPr>
            <a:r>
              <a:rPr lang="en-US" sz="3200" dirty="0"/>
              <a:t>Moderate </a:t>
            </a:r>
          </a:p>
          <a:p>
            <a:pPr marL="803275" lvl="2" indent="-346075">
              <a:buFont typeface="Courier New" panose="02070309020205020404" pitchFamily="49" charset="0"/>
              <a:buChar char="o"/>
            </a:pPr>
            <a:r>
              <a:rPr lang="en-US" sz="3200" dirty="0"/>
              <a:t>Severe</a:t>
            </a:r>
          </a:p>
          <a:p>
            <a:r>
              <a:rPr lang="en-US" sz="3200" dirty="0"/>
              <a:t>Current CPG address evidence on mild to severe MDD with CMI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F32518-63D2-486A-8234-A32EAE07B9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pressure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084" y="177139"/>
            <a:ext cx="854190" cy="125481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4649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1895</Words>
  <Application>Microsoft Office PowerPoint</Application>
  <PresentationFormat>Widescreen</PresentationFormat>
  <Paragraphs>193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Aharoni</vt:lpstr>
      <vt:lpstr>Arial</vt:lpstr>
      <vt:lpstr>Calibri</vt:lpstr>
      <vt:lpstr>Calibri Light</vt:lpstr>
      <vt:lpstr>Courier New</vt:lpstr>
      <vt:lpstr>Office Theme</vt:lpstr>
      <vt:lpstr>PowerPoint Presentation</vt:lpstr>
      <vt:lpstr>   Learning Objective </vt:lpstr>
      <vt:lpstr>    Introduction </vt:lpstr>
      <vt:lpstr>This CPG addresses common CMI in MDD  </vt:lpstr>
      <vt:lpstr>    Introduction2</vt:lpstr>
      <vt:lpstr> Screening</vt:lpstr>
      <vt:lpstr>    Assessment</vt:lpstr>
      <vt:lpstr>  Diagnosis &amp; Classification1 </vt:lpstr>
      <vt:lpstr>   Diagnosis &amp; Classification2</vt:lpstr>
      <vt:lpstr>      Treatment </vt:lpstr>
      <vt:lpstr>A. Psychosocial Interventions  &amp; Psychotherapy1 </vt:lpstr>
      <vt:lpstr> A. Psychosocial Interventions  &amp; Psychotherapy2 </vt:lpstr>
      <vt:lpstr> I. Depression with Diabetes Mellitus </vt:lpstr>
      <vt:lpstr>   II. Depression with Coronary Heart Disease</vt:lpstr>
      <vt:lpstr>B. Pharmacotherapy1</vt:lpstr>
      <vt:lpstr>B. Pharmacotherapy2</vt:lpstr>
      <vt:lpstr> I. Depression with Diabetes Mellitus</vt:lpstr>
      <vt:lpstr>   II. Depression With Coronary Heart Disease</vt:lpstr>
      <vt:lpstr> III. Depression with Cancer </vt:lpstr>
      <vt:lpstr>   IV. Depression with End-stage Renal Disease</vt:lpstr>
      <vt:lpstr>V. Depression in Post Stroke</vt:lpstr>
      <vt:lpstr>Key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siti mohtar</dc:creator>
  <cp:lastModifiedBy>siti mohtar</cp:lastModifiedBy>
  <cp:revision>18</cp:revision>
  <cp:lastPrinted>2020-09-17T01:41:34Z</cp:lastPrinted>
  <dcterms:created xsi:type="dcterms:W3CDTF">2020-02-07T03:51:17Z</dcterms:created>
  <dcterms:modified xsi:type="dcterms:W3CDTF">2020-09-17T01:41:47Z</dcterms:modified>
</cp:coreProperties>
</file>